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0"/>
  </p:notesMasterIdLst>
  <p:handoutMasterIdLst>
    <p:handoutMasterId r:id="rId51"/>
  </p:handoutMasterIdLst>
  <p:sldIdLst>
    <p:sldId id="281" r:id="rId5"/>
    <p:sldId id="402" r:id="rId6"/>
    <p:sldId id="361" r:id="rId7"/>
    <p:sldId id="354" r:id="rId8"/>
    <p:sldId id="362" r:id="rId9"/>
    <p:sldId id="363" r:id="rId10"/>
    <p:sldId id="364" r:id="rId11"/>
    <p:sldId id="365" r:id="rId12"/>
    <p:sldId id="377" r:id="rId13"/>
    <p:sldId id="367" r:id="rId14"/>
    <p:sldId id="368" r:id="rId15"/>
    <p:sldId id="369" r:id="rId16"/>
    <p:sldId id="370" r:id="rId17"/>
    <p:sldId id="371" r:id="rId18"/>
    <p:sldId id="401" r:id="rId19"/>
    <p:sldId id="374" r:id="rId20"/>
    <p:sldId id="353" r:id="rId21"/>
    <p:sldId id="378" r:id="rId22"/>
    <p:sldId id="379" r:id="rId23"/>
    <p:sldId id="408" r:id="rId24"/>
    <p:sldId id="380" r:id="rId25"/>
    <p:sldId id="382" r:id="rId26"/>
    <p:sldId id="383" r:id="rId27"/>
    <p:sldId id="384" r:id="rId28"/>
    <p:sldId id="385" r:id="rId29"/>
    <p:sldId id="386" r:id="rId30"/>
    <p:sldId id="389" r:id="rId31"/>
    <p:sldId id="394" r:id="rId32"/>
    <p:sldId id="387" r:id="rId33"/>
    <p:sldId id="395" r:id="rId34"/>
    <p:sldId id="397" r:id="rId35"/>
    <p:sldId id="396" r:id="rId36"/>
    <p:sldId id="398" r:id="rId37"/>
    <p:sldId id="400" r:id="rId38"/>
    <p:sldId id="399" r:id="rId39"/>
    <p:sldId id="375" r:id="rId40"/>
    <p:sldId id="390" r:id="rId41"/>
    <p:sldId id="391" r:id="rId42"/>
    <p:sldId id="392" r:id="rId43"/>
    <p:sldId id="393" r:id="rId44"/>
    <p:sldId id="403" r:id="rId45"/>
    <p:sldId id="405" r:id="rId46"/>
    <p:sldId id="406" r:id="rId47"/>
    <p:sldId id="407" r:id="rId48"/>
    <p:sldId id="3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dora Sekulic" initials="TS" lastIdx="2" clrIdx="0">
    <p:extLst>
      <p:ext uri="{19B8F6BF-5375-455C-9EA6-DF929625EA0E}">
        <p15:presenceInfo xmlns:p15="http://schemas.microsoft.com/office/powerpoint/2012/main" userId="S::teodora.sekulic@elfak.rs::74729eae-0d1b-481c-8bf9-e01c588733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8514" autoAdjust="0"/>
  </p:normalViewPr>
  <p:slideViewPr>
    <p:cSldViewPr snapToGrid="0">
      <p:cViewPr varScale="1">
        <p:scale>
          <a:sx n="76" d="100"/>
          <a:sy n="76" d="100"/>
        </p:scale>
        <p:origin x="845" y="6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08T15:27:15.490" idx="1">
    <p:pos x="7538" y="426"/>
    <p:text>ovde su slike nekako razvucene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13-Jan-24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13-Jan-24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17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2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2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1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/>
              <a:t>Razvoj web aplikacije za upoznavanje </a:t>
            </a:r>
            <a:r>
              <a:rPr lang="sr-Latn-RS" sz="4800"/>
              <a:t>kućnih ljubimaca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4745" y="3964950"/>
            <a:ext cx="3739460" cy="1051560"/>
          </a:xfrm>
        </p:spPr>
        <p:txBody>
          <a:bodyPr>
            <a:normAutofit fontScale="92500" lnSpcReduction="10000"/>
          </a:bodyPr>
          <a:lstStyle/>
          <a:p>
            <a:r>
              <a:rPr lang="sr-Latn-RS"/>
              <a:t>Sara Savić, 1758</a:t>
            </a:r>
          </a:p>
          <a:p>
            <a:r>
              <a:rPr lang="sr-Latn-RS"/>
              <a:t>Teodora Sekulić, 1644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545E8-89FA-55CC-AC77-3FB44EFEF7D5}"/>
              </a:ext>
            </a:extLst>
          </p:cNvPr>
          <p:cNvSpPr txBox="1"/>
          <p:nvPr/>
        </p:nvSpPr>
        <p:spPr>
          <a:xfrm>
            <a:off x="3730527" y="993124"/>
            <a:ext cx="472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NAPREDNO SOFT</a:t>
            </a:r>
            <a:r>
              <a:rPr lang="en-US"/>
              <a:t>V</a:t>
            </a:r>
            <a:r>
              <a:rPr lang="sr-Latn-RS"/>
              <a:t>ERSKO INŽENJERSTVO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BB9A-EBB7-F1E9-B66B-AC6FAC0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FFC000"/>
                </a:solidFill>
              </a:rPr>
              <a:t>NoSQL</a:t>
            </a:r>
            <a:r>
              <a:rPr lang="en-US" sz="4400"/>
              <a:t> baze podataka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32B3-628A-3938-DD5B-B46DD01F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5629532" cy="250120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kern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Express.js je agnostičan prema bazi podataka, što znači da može lako komunicirati sa različitim vrstama baza podataka.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kern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Ovo uključuje popularne NoSQL baze podataka kao što su MongoDB, Redis, Neo4J i druge.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kern="0">
                <a:solidFill>
                  <a:srgbClr val="252525"/>
                </a:solidFill>
                <a:latin typeface="Raleway" pitchFamily="2" charset="0"/>
              </a:rPr>
              <a:t>Pru</a:t>
            </a:r>
            <a:r>
              <a:rPr lang="sr-Latn-RS" kern="0">
                <a:solidFill>
                  <a:srgbClr val="252525"/>
                </a:solidFill>
                <a:latin typeface="Raleway" pitchFamily="2" charset="0"/>
              </a:rPr>
              <a:t>ža fleksibilnost pri izboru</a:t>
            </a:r>
            <a:endParaRPr lang="en-US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86176-42C9-CC5E-B6AE-7A6FEF7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739" y="6328358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A5B2C3-639D-25FD-215F-2BC6C358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09" y="872636"/>
            <a:ext cx="5342492" cy="2501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9A24A-846D-6C7D-0F5A-35C6182B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07" y="3484156"/>
            <a:ext cx="5678394" cy="2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5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FEB3-60D8-5EF0-D0FC-7F779B2F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Podr</a:t>
            </a:r>
            <a:r>
              <a:rPr lang="sr-Latn-RS" sz="4800"/>
              <a:t>žan od strane </a:t>
            </a:r>
            <a:r>
              <a:rPr lang="sr-Latn-RS" sz="4800" b="1">
                <a:solidFill>
                  <a:srgbClr val="FFC000"/>
                </a:solidFill>
              </a:rPr>
              <a:t>Google V8 Engine</a:t>
            </a:r>
            <a:r>
              <a:rPr lang="sr-Latn-RS" sz="4800"/>
              <a:t>-a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517D-E2F9-FE75-C93A-FDDE4F1A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661" y="3355848"/>
            <a:ext cx="6451444" cy="2825496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podržava mnoge pakete Google V8 engine-a, čineći okvir veoma moćnim za izgradnju i implementaciju aplikacija u realnom vremenu, aplikacija za saradnju i mrežnih aplikacija.</a:t>
            </a:r>
            <a:endParaRPr lang="sr-Latn-RS" sz="180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Kada 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korist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paket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optimizovani za Google V8 engine, to predstavlja značajan porast performansi i skalabilnosti serverske aplikacije.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A03F-5BF9-3A6F-2931-19B9F3E0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761C34C-2C33-494C-E05B-594B8E2CC7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6817" r="368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93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DC8C-E15B-981C-40C4-310054C2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b="1">
                <a:solidFill>
                  <a:srgbClr val="FFC000"/>
                </a:solidFill>
              </a:rPr>
              <a:t>M</a:t>
            </a:r>
            <a:r>
              <a:rPr lang="sr-Latn-RS" sz="4400"/>
              <a:t>oćan </a:t>
            </a:r>
            <a:r>
              <a:rPr lang="sr-Latn-RS" sz="4400" b="1">
                <a:solidFill>
                  <a:srgbClr val="FFC000"/>
                </a:solidFill>
              </a:rPr>
              <a:t>s</a:t>
            </a:r>
            <a:r>
              <a:rPr lang="sr-Latn-RS" sz="4400"/>
              <a:t>istem </a:t>
            </a:r>
            <a:r>
              <a:rPr lang="sr-Latn-RS" sz="4400" b="1">
                <a:solidFill>
                  <a:srgbClr val="FFC000"/>
                </a:solidFill>
              </a:rPr>
              <a:t>r</a:t>
            </a:r>
            <a:r>
              <a:rPr lang="sr-Latn-RS" sz="4400"/>
              <a:t>utiranja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DC7E7-C8EB-E004-E85B-0A08F9FD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423563"/>
            <a:ext cx="4732394" cy="2774364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poseduje najmoćniji i najrobustniji sistem rutiranja već ugrađen u okvir, koji pomaže aplikaciji da odgovori na zahtev klijenta putem određene tačke unutar aplikacije.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170EEA-323E-1CA0-F088-B0241E73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3" y="2772782"/>
            <a:ext cx="5697894" cy="3878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A4D665-7A81-D033-B90C-BCE557E2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9" y="270613"/>
            <a:ext cx="5288738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8D2D-1E76-C97C-EA38-EC4AEF02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>
                <a:solidFill>
                  <a:srgbClr val="FFC000"/>
                </a:solidFill>
              </a:rPr>
              <a:t>P</a:t>
            </a:r>
            <a:r>
              <a:rPr lang="sr-Latn-RS"/>
              <a:t>odrška </a:t>
            </a:r>
            <a:r>
              <a:rPr lang="sr-Latn-RS" b="1">
                <a:solidFill>
                  <a:srgbClr val="FFC000"/>
                </a:solidFill>
              </a:rPr>
              <a:t>z</a:t>
            </a:r>
            <a:r>
              <a:rPr lang="sr-Latn-RS"/>
              <a:t>ajednice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33EA-D0BB-A0E1-A85C-CCE5B2A8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466" y="3504619"/>
            <a:ext cx="5038546" cy="196229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 obzirom da je Express.js najpopularniji Node.js backend framework, ima najveću podršku zajednice</a:t>
            </a:r>
            <a:r>
              <a:rPr lang="en-US" sz="2000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koja doprinosi njegovom razvoju i odr</a:t>
            </a:r>
            <a:r>
              <a:rPr lang="sr-Latn-RS" sz="2000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ž</a:t>
            </a:r>
            <a:r>
              <a:rPr lang="en-US" sz="2000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avanju.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D67E6-8AF5-90E4-74E5-343A6E96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57145E-1E5B-6181-51BC-460335F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9" y="2945152"/>
            <a:ext cx="4251558" cy="3020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B9511-92F9-5AB3-DD27-51A77F70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9" y="575138"/>
            <a:ext cx="3426963" cy="22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2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614-5E42-7E77-46FD-12D4A067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solidFill>
                  <a:srgbClr val="FFC000"/>
                </a:solidFill>
              </a:rPr>
              <a:t>Middleware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BD72-4147-CE5F-6D33-662D357ED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50" y="3424335"/>
            <a:ext cx="5442920" cy="27851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je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okvir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koji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sadrži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niz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middleware-a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kako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bi se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stvorio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besprekoran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proces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razvoja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sr-Latn-RS" sz="1800" dirty="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Middleware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delovi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koda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koji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izvršavaju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pre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nego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zahtev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stigne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rukovaoca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rute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pre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nego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klijent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primi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odgovor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5099D-B7E4-066C-C8DD-558A3BEC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8288" y="6286012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0EDCC-3126-DFCA-203E-322ADB0D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91" y="1384229"/>
            <a:ext cx="60660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C2F1-6B40-7513-09DA-56855B91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473052" cy="1186854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/>
                </a:solidFill>
              </a:rPr>
              <a:t>Kreiranje</a:t>
            </a:r>
            <a:r>
              <a:rPr lang="en-US" b="1"/>
              <a:t> i </a:t>
            </a:r>
            <a:r>
              <a:rPr lang="en-US" b="1">
                <a:solidFill>
                  <a:schemeClr val="accent1"/>
                </a:solidFill>
              </a:rPr>
              <a:t>pokretanje</a:t>
            </a:r>
            <a:r>
              <a:rPr lang="en-US" b="1"/>
              <a:t> novog Express projekta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72E29-8F03-5424-50CD-D33B893F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EA54FF2-C365-DFA9-0DB9-E44009ADEB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8892" y="2216223"/>
            <a:ext cx="7914216" cy="384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sr-Latn-RS" sz="2000">
                <a:latin typeface="Raleway" pitchFamily="2" charset="0"/>
              </a:rPr>
              <a:t>Koraci za kreiranje nove Express aplikacije:</a:t>
            </a:r>
            <a:endParaRPr lang="en-US" sz="2000">
              <a:latin typeface="Raleway" pitchFamily="2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buFontTx/>
              <a:buAutoNum type="arabicPeriod"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Instalacija Node.js i npm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en-US" sz="2000">
                <a:solidFill>
                  <a:srgbClr val="252525"/>
                </a:solidFill>
                <a:latin typeface="Raleway" pitchFamily="2" charset="0"/>
              </a:rPr>
              <a:t>Inicijalizacija projekta:</a:t>
            </a:r>
          </a:p>
          <a:p>
            <a:pPr marL="1257300" lvl="2" indent="-342900" eaLnBrk="0" fontAlgn="base" hangingPunct="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en-US">
                <a:solidFill>
                  <a:srgbClr val="252525"/>
                </a:solidFill>
                <a:latin typeface="Raleway" pitchFamily="2" charset="0"/>
              </a:rPr>
              <a:t>Kreiranje direktorijuma: 	</a:t>
            </a:r>
            <a:r>
              <a:rPr lang="en-US" altLang="en-US" b="1">
                <a:latin typeface="Consolas" panose="020B0609020204030204" pitchFamily="49" charset="0"/>
              </a:rPr>
              <a:t>mkdir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&lt;naziv_projekta&gt;  </a:t>
            </a:r>
          </a:p>
          <a:p>
            <a:pPr marL="3657600" lvl="8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	cd &lt;naziv_projekta&gt;</a:t>
            </a:r>
            <a:endParaRPr lang="en-US" altLang="en-US" sz="2000" b="1">
              <a:latin typeface="Consolas" panose="020B0609020204030204" pitchFamily="49" charset="0"/>
            </a:endParaRPr>
          </a:p>
          <a:p>
            <a:pPr marL="1257300" lvl="2" indent="-342900" eaLnBrk="0" fontAlgn="base" hangingPunct="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Inicijalizacija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Consolas" panose="020B0609020204030204" pitchFamily="49" charset="0"/>
              </a:rPr>
              <a:t>package.json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datoteke: 	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Consolas" panose="020B0609020204030204" pitchFamily="49" charset="0"/>
              </a:rPr>
              <a:t>npm init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Instalacija Express- a:</a:t>
            </a:r>
            <a:r>
              <a:rPr lang="en-US" altLang="en-US" sz="2000">
                <a:solidFill>
                  <a:srgbClr val="252525"/>
                </a:solidFill>
                <a:latin typeface="Raleway" pitchFamily="2" charset="0"/>
              </a:rPr>
              <a:t>	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Consolas" panose="020B0609020204030204" pitchFamily="49" charset="0"/>
              </a:rPr>
              <a:t>npm install express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b="1">
              <a:solidFill>
                <a:srgbClr val="252525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Pokretanje Express projekta:	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Consolas" panose="020B0609020204030204" pitchFamily="49" charset="0"/>
              </a:rPr>
              <a:t>npm </a:t>
            </a:r>
            <a:r>
              <a:rPr lang="en-US" altLang="en-US" sz="2000" b="1">
                <a:solidFill>
                  <a:srgbClr val="252525"/>
                </a:solidFill>
                <a:latin typeface="Consolas" panose="020B0609020204030204" pitchFamily="49" charset="0"/>
              </a:rPr>
              <a:t>run watch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rgbClr val="252525"/>
              </a:solidFill>
              <a:effectLst/>
              <a:latin typeface="Consolas" panose="020B06090202040302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rgbClr val="252525"/>
                </a:solidFill>
                <a:effectLst/>
                <a:latin typeface="Raleway" pitchFamily="2" charset="0"/>
              </a:rPr>
              <a:t>	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8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BEA6E-94C2-5968-84D4-23756F30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b="1" dirty="0">
                <a:solidFill>
                  <a:srgbClr val="FFC000"/>
                </a:solidFill>
              </a:rPr>
              <a:t>Kako radi Express.js?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8D812D-4C9B-FFAA-245D-9CAB5F8FCF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F8288-A0BC-7DD2-B04D-18DB6996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824"/>
            <a:ext cx="5015963" cy="1705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C57346-D1B7-DDF1-02B5-D57EC96A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6467"/>
            <a:ext cx="5489972" cy="2572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BE6987-2DF8-B235-6E49-BE6FD55DE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45" y="2110824"/>
            <a:ext cx="3882989" cy="44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sr-Latn-RS" sz="11500"/>
              <a:t>React</a:t>
            </a:r>
            <a:endParaRPr lang="en-US" sz="1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56" y="2075552"/>
            <a:ext cx="2534970" cy="25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>
                <a:solidFill>
                  <a:srgbClr val="FFC000"/>
                </a:solidFill>
              </a:rPr>
              <a:t>Šta</a:t>
            </a:r>
            <a:r>
              <a:rPr lang="en-GB" b="1" dirty="0">
                <a:solidFill>
                  <a:srgbClr val="FFC000"/>
                </a:solidFill>
              </a:rPr>
              <a:t> je React</a:t>
            </a:r>
            <a:r>
              <a:rPr lang="en-GB" dirty="0"/>
              <a:t> </a:t>
            </a:r>
            <a:r>
              <a:rPr lang="en-GB" b="1" dirty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18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7678" y="2301542"/>
            <a:ext cx="1144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 err="1">
                <a:latin typeface="Raleway"/>
              </a:rPr>
              <a:t>P</a:t>
            </a:r>
            <a:r>
              <a:rPr lang="en-US" dirty="0" err="1">
                <a:latin typeface="Raleway"/>
              </a:rPr>
              <a:t>oznata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i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popularna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biblioteka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otvorenog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koda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za</a:t>
            </a:r>
            <a:r>
              <a:rPr lang="en-US" dirty="0">
                <a:latin typeface="Raleway"/>
              </a:rPr>
              <a:t> JavaScript</a:t>
            </a:r>
            <a:r>
              <a:rPr lang="sr-Latn-RS" dirty="0">
                <a:latin typeface="Raleway"/>
              </a:rPr>
              <a:t>,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izgrađena</a:t>
            </a:r>
            <a:r>
              <a:rPr lang="en-US" dirty="0">
                <a:latin typeface="Raleway"/>
              </a:rPr>
              <a:t> s </a:t>
            </a:r>
            <a:r>
              <a:rPr lang="en-US" dirty="0" err="1">
                <a:latin typeface="Raleway"/>
              </a:rPr>
              <a:t>namerom</a:t>
            </a:r>
            <a:r>
              <a:rPr lang="en-US" dirty="0">
                <a:latin typeface="Raleway"/>
              </a:rPr>
              <a:t> da se </a:t>
            </a:r>
            <a:r>
              <a:rPr lang="en-US" dirty="0" err="1">
                <a:latin typeface="Raleway"/>
              </a:rPr>
              <a:t>kreiraju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korisnički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interfejsi</a:t>
            </a:r>
            <a:r>
              <a:rPr lang="en-US" dirty="0">
                <a:latin typeface="Raleway"/>
              </a:rPr>
              <a:t> (UI) </a:t>
            </a:r>
            <a:r>
              <a:rPr lang="en-US" dirty="0" err="1">
                <a:latin typeface="Raleway"/>
              </a:rPr>
              <a:t>za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jednostranične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aplikacije</a:t>
            </a:r>
            <a:r>
              <a:rPr lang="sr-Latn-RS" dirty="0">
                <a:latin typeface="Raleway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Pruža mogućnost izrade brzih, jednostavnih i skalabilnih aplikacija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U MVC(Model-View-Controller) modelu, React predstavlja View komponentu. </a:t>
            </a:r>
            <a:endParaRPr lang="en-US" dirty="0">
              <a:latin typeface="Raleway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3" y="3488821"/>
            <a:ext cx="4242066" cy="2706949"/>
          </a:xfrm>
          <a:prstGeom prst="rect">
            <a:avLst/>
          </a:prstGeom>
        </p:spPr>
      </p:pic>
      <p:sp>
        <p:nvSpPr>
          <p:cNvPr id="19" name="Curved Down Arrow 18"/>
          <p:cNvSpPr/>
          <p:nvPr/>
        </p:nvSpPr>
        <p:spPr>
          <a:xfrm>
            <a:off x="4983480" y="3811651"/>
            <a:ext cx="3169920" cy="12104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71" y="4301213"/>
            <a:ext cx="4302687" cy="24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2" r="18142"/>
          <a:stretch>
            <a:fillRect/>
          </a:stretch>
        </p:blipFill>
        <p:spPr>
          <a:xfrm>
            <a:off x="6819695" y="2693833"/>
            <a:ext cx="1941750" cy="1644061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8" r="22208"/>
          <a:stretch>
            <a:fillRect/>
          </a:stretch>
        </p:blipFill>
        <p:spPr>
          <a:xfrm>
            <a:off x="576071" y="2693835"/>
            <a:ext cx="1942990" cy="164406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FFC000"/>
                </a:solidFill>
              </a:rPr>
              <a:t>Glavne</a:t>
            </a:r>
            <a:r>
              <a:rPr lang="en-GB" b="1" dirty="0">
                <a:solidFill>
                  <a:srgbClr val="FFC000"/>
                </a:solidFill>
              </a:rPr>
              <a:t> </a:t>
            </a:r>
            <a:r>
              <a:rPr lang="en-GB" b="1" dirty="0" err="1">
                <a:solidFill>
                  <a:srgbClr val="FFC000"/>
                </a:solidFill>
              </a:rPr>
              <a:t>karakteristike</a:t>
            </a:r>
            <a:r>
              <a:rPr lang="en-GB" b="1" dirty="0">
                <a:solidFill>
                  <a:srgbClr val="FFC000"/>
                </a:solidFill>
              </a:rPr>
              <a:t> React </a:t>
            </a:r>
            <a:r>
              <a:rPr lang="en-GB" b="1" dirty="0" err="1">
                <a:solidFill>
                  <a:srgbClr val="FFC000"/>
                </a:solidFill>
              </a:rPr>
              <a:t>tehnologije</a:t>
            </a:r>
            <a:endParaRPr lang="en-GB" b="1" dirty="0">
              <a:solidFill>
                <a:srgbClr val="FFC000"/>
              </a:solidFill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0" r="22310"/>
          <a:stretch>
            <a:fillRect/>
          </a:stretch>
        </p:blipFill>
        <p:spPr>
          <a:xfrm>
            <a:off x="3617424" y="2693834"/>
            <a:ext cx="1905444" cy="1644061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6819695" y="4574369"/>
            <a:ext cx="1825579" cy="1413156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Raleway"/>
              </a:rPr>
              <a:t>React Native</a:t>
            </a:r>
          </a:p>
          <a:p>
            <a:endParaRPr lang="en-GB" sz="1400" dirty="0">
              <a:latin typeface="Raleway"/>
            </a:endParaRPr>
          </a:p>
          <a:p>
            <a:r>
              <a:rPr lang="sr-Latn-RS" sz="1400" dirty="0">
                <a:latin typeface="Raleway"/>
              </a:rPr>
              <a:t>Pruža Native opcije za razvoj mobilnih aplikacija</a:t>
            </a:r>
            <a:endParaRPr lang="en-US" sz="1400" dirty="0">
              <a:latin typeface="Raleway"/>
            </a:endParaRPr>
          </a:p>
          <a:p>
            <a:endParaRPr lang="en-GB" sz="1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7"/>
          </p:nvPr>
        </p:nvSpPr>
        <p:spPr>
          <a:xfrm>
            <a:off x="9771534" y="4574369"/>
            <a:ext cx="1938119" cy="1413156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>
                <a:solidFill>
                  <a:srgbClr val="0070C0"/>
                </a:solidFill>
                <a:latin typeface="Raleway"/>
              </a:rPr>
              <a:t>Jednosmerni</a:t>
            </a:r>
            <a:r>
              <a:rPr lang="en-GB" dirty="0">
                <a:solidFill>
                  <a:srgbClr val="0070C0"/>
                </a:solidFill>
                <a:latin typeface="Raleway"/>
              </a:rPr>
              <a:t> </a:t>
            </a:r>
            <a:r>
              <a:rPr lang="en-GB" err="1">
                <a:solidFill>
                  <a:srgbClr val="0070C0"/>
                </a:solidFill>
                <a:latin typeface="Raleway"/>
              </a:rPr>
              <a:t>protok</a:t>
            </a:r>
            <a:r>
              <a:rPr lang="en-GB">
                <a:solidFill>
                  <a:srgbClr val="0070C0"/>
                </a:solidFill>
                <a:latin typeface="Raleway"/>
              </a:rPr>
              <a:t> podataka</a:t>
            </a:r>
            <a:endParaRPr lang="sr-Latn-RS">
              <a:solidFill>
                <a:srgbClr val="0070C0"/>
              </a:solidFill>
              <a:latin typeface="Raleway"/>
            </a:endParaRPr>
          </a:p>
          <a:p>
            <a:endParaRPr lang="en-GB" dirty="0">
              <a:solidFill>
                <a:srgbClr val="0070C0"/>
              </a:solidFill>
              <a:latin typeface="Raleway"/>
            </a:endParaRPr>
          </a:p>
          <a:p>
            <a:r>
              <a:rPr lang="sr-Latn-RS">
                <a:latin typeface="Raleway"/>
              </a:rPr>
              <a:t>Prosleđivanje vrednosti </a:t>
            </a:r>
            <a:r>
              <a:rPr lang="sr-Latn-RS" dirty="0">
                <a:latin typeface="Raleway"/>
              </a:rPr>
              <a:t>u vidu svojstava do rendera komponenti</a:t>
            </a:r>
            <a:endParaRPr lang="en-US" dirty="0">
              <a:latin typeface="Raleway"/>
            </a:endParaRPr>
          </a:p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9"/>
          </p:nvPr>
        </p:nvSpPr>
        <p:spPr>
          <a:xfrm>
            <a:off x="609486" y="4574369"/>
            <a:ext cx="1732380" cy="1413156"/>
          </a:xfrm>
        </p:spPr>
        <p:txBody>
          <a:bodyPr>
            <a:normAutofit fontScale="92500" lnSpcReduction="20000"/>
          </a:bodyPr>
          <a:lstStyle/>
          <a:p>
            <a:r>
              <a:rPr lang="sr-Latn-RS" sz="1600" dirty="0">
                <a:solidFill>
                  <a:srgbClr val="0070C0"/>
                </a:solidFill>
              </a:rPr>
              <a:t>JSX</a:t>
            </a:r>
            <a:endParaRPr lang="en-GB" sz="1600" dirty="0">
              <a:solidFill>
                <a:srgbClr val="0070C0"/>
              </a:solidFill>
            </a:endParaRPr>
          </a:p>
          <a:p>
            <a:endParaRPr lang="en-US" sz="1600" dirty="0"/>
          </a:p>
          <a:p>
            <a:r>
              <a:rPr lang="sr-Latn-RS" sz="1600" dirty="0">
                <a:latin typeface="Raleway"/>
              </a:rPr>
              <a:t>Lako podešavanje DOM-a pomoću osnovnog koda uz veću efikasnost.</a:t>
            </a:r>
            <a:endParaRPr lang="en-US" sz="1600" dirty="0">
              <a:latin typeface="Raleway"/>
            </a:endParaRPr>
          </a:p>
          <a:p>
            <a:endParaRPr lang="en-GB" sz="16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5"/>
          </p:nvPr>
        </p:nvSpPr>
        <p:spPr>
          <a:xfrm>
            <a:off x="3617424" y="4574369"/>
            <a:ext cx="1830908" cy="1481328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Raleway"/>
              </a:rPr>
              <a:t>Virtual </a:t>
            </a:r>
            <a:r>
              <a:rPr lang="en-GB" sz="1400" dirty="0" err="1">
                <a:solidFill>
                  <a:srgbClr val="0070C0"/>
                </a:solidFill>
                <a:latin typeface="Raleway"/>
              </a:rPr>
              <a:t>dom</a:t>
            </a:r>
            <a:endParaRPr lang="en-GB" sz="1400" dirty="0">
              <a:solidFill>
                <a:srgbClr val="0070C0"/>
              </a:solidFill>
              <a:latin typeface="Raleway"/>
            </a:endParaRPr>
          </a:p>
          <a:p>
            <a:endParaRPr lang="en-GB" sz="1400" dirty="0"/>
          </a:p>
          <a:p>
            <a:r>
              <a:rPr lang="sr-Latn-RS" sz="1400" dirty="0">
                <a:latin typeface="Raleway"/>
              </a:rPr>
              <a:t>Virtuelna kopija stvarnog DOM-a, koja pruža uvid u sve potrebne izmene</a:t>
            </a:r>
            <a:endParaRPr lang="en-GB" sz="1400" dirty="0">
              <a:latin typeface="Raleway"/>
            </a:endParaRPr>
          </a:p>
        </p:txBody>
      </p:sp>
      <p:pic>
        <p:nvPicPr>
          <p:cNvPr id="21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" r="589"/>
          <a:stretch>
            <a:fillRect/>
          </a:stretch>
        </p:blipFill>
        <p:spPr>
          <a:xfrm>
            <a:off x="9791045" y="2693833"/>
            <a:ext cx="1844395" cy="1618816"/>
          </a:xfrm>
        </p:spPr>
      </p:pic>
    </p:spTree>
    <p:extLst>
      <p:ext uri="{BB962C8B-B14F-4D97-AF65-F5344CB8AC3E}">
        <p14:creationId xmlns:p14="http://schemas.microsoft.com/office/powerpoint/2010/main" val="23484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34423" y="785108"/>
            <a:ext cx="2799118" cy="1488151"/>
          </a:xfrm>
        </p:spPr>
        <p:txBody>
          <a:bodyPr/>
          <a:lstStyle/>
          <a:p>
            <a:r>
              <a:rPr lang="en-US" sz="5200" dirty="0">
                <a:latin typeface="+mj-lt"/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28243" y="2458099"/>
            <a:ext cx="3936957" cy="18567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/>
                </a:solidFill>
              </a:rPr>
              <a:t>E</a:t>
            </a:r>
            <a:r>
              <a:rPr lang="en-US" sz="2400" b="1" dirty="0"/>
              <a:t>xpress JS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/>
                </a:solidFill>
              </a:rPr>
              <a:t>R</a:t>
            </a:r>
            <a:r>
              <a:rPr lang="en-US" sz="2400" b="1" dirty="0"/>
              <a:t>eact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accent1"/>
                </a:solidFill>
              </a:rPr>
              <a:t>D</a:t>
            </a:r>
            <a:r>
              <a:rPr lang="en-US" sz="2400" b="1"/>
              <a:t>ocker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accent1"/>
                </a:solidFill>
              </a:rPr>
              <a:t>D</a:t>
            </a:r>
            <a:r>
              <a:rPr lang="en-US" sz="2400" b="1"/>
              <a:t>emonstracija aplikacije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§"/>
            </a:pP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7" y="1736598"/>
            <a:ext cx="4162425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4" y="2239347"/>
            <a:ext cx="2587922" cy="1446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373" y="506585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Aplikacija</a:t>
            </a:r>
            <a:endParaRPr lang="en-GB" dirty="0"/>
          </a:p>
        </p:txBody>
      </p:sp>
      <p:cxnSp>
        <p:nvCxnSpPr>
          <p:cNvPr id="11" name="Elbow Connector 10"/>
          <p:cNvCxnSpPr/>
          <p:nvPr/>
        </p:nvCxnSpPr>
        <p:spPr>
          <a:xfrm>
            <a:off x="4164796" y="4889241"/>
            <a:ext cx="1881441" cy="129210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93499" y="593210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Klijentski</a:t>
            </a:r>
            <a:r>
              <a:rPr lang="en-GB" dirty="0"/>
              <a:t> </a:t>
            </a:r>
            <a:r>
              <a:rPr lang="en-GB" dirty="0" err="1"/>
              <a:t>deo</a:t>
            </a:r>
            <a:endParaRPr lang="en-GB" dirty="0"/>
          </a:p>
          <a:p>
            <a:pPr algn="ctr"/>
            <a:r>
              <a:rPr lang="en-GB" dirty="0"/>
              <a:t>React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43" y="5712244"/>
            <a:ext cx="938199" cy="938199"/>
          </a:xfrm>
          <a:prstGeom prst="rect">
            <a:avLst/>
          </a:prstGeom>
        </p:spPr>
      </p:pic>
      <p:cxnSp>
        <p:nvCxnSpPr>
          <p:cNvPr id="19" name="Elbow Connector 18"/>
          <p:cNvCxnSpPr/>
          <p:nvPr/>
        </p:nvCxnSpPr>
        <p:spPr>
          <a:xfrm rot="5400000">
            <a:off x="624802" y="5106878"/>
            <a:ext cx="1171348" cy="819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3265" y="6102221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Serverski</a:t>
            </a:r>
            <a:r>
              <a:rPr lang="en-GB" dirty="0"/>
              <a:t> </a:t>
            </a:r>
            <a:r>
              <a:rPr lang="en-GB" dirty="0" err="1"/>
              <a:t>deo</a:t>
            </a:r>
            <a:endParaRPr lang="en-GB" dirty="0"/>
          </a:p>
          <a:p>
            <a:pPr algn="ctr"/>
            <a:r>
              <a:rPr lang="en-GB" dirty="0"/>
              <a:t>Express.js</a:t>
            </a:r>
          </a:p>
        </p:txBody>
      </p:sp>
      <p:cxnSp>
        <p:nvCxnSpPr>
          <p:cNvPr id="33" name="Elbow Connector 32"/>
          <p:cNvCxnSpPr>
            <a:endCxn id="37" idx="1"/>
          </p:cNvCxnSpPr>
          <p:nvPr/>
        </p:nvCxnSpPr>
        <p:spPr>
          <a:xfrm rot="5400000" flipH="1" flipV="1">
            <a:off x="2578963" y="1255078"/>
            <a:ext cx="1048423" cy="738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72479" y="91550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Docker</a:t>
            </a:r>
            <a:endParaRPr lang="en-GB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30" y="785108"/>
            <a:ext cx="1407187" cy="9364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95" y="5766884"/>
            <a:ext cx="2230810" cy="9767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60E5C8-9156-AF0B-0F34-EE5F971A4943}"/>
              </a:ext>
            </a:extLst>
          </p:cNvPr>
          <p:cNvCxnSpPr/>
          <p:nvPr/>
        </p:nvCxnSpPr>
        <p:spPr>
          <a:xfrm>
            <a:off x="7618647" y="2078214"/>
            <a:ext cx="32838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9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FFC000"/>
                </a:solidFill>
              </a:rPr>
              <a:t>Glavne</a:t>
            </a:r>
            <a:r>
              <a:rPr lang="en-GB" b="1" dirty="0">
                <a:solidFill>
                  <a:srgbClr val="FFC000"/>
                </a:solidFill>
              </a:rPr>
              <a:t> </a:t>
            </a:r>
            <a:r>
              <a:rPr lang="en-GB" b="1" dirty="0" err="1">
                <a:solidFill>
                  <a:srgbClr val="FFC000"/>
                </a:solidFill>
              </a:rPr>
              <a:t>karakteristike</a:t>
            </a:r>
            <a:r>
              <a:rPr lang="en-GB" b="1" dirty="0">
                <a:solidFill>
                  <a:srgbClr val="FFC000"/>
                </a:solidFill>
              </a:rPr>
              <a:t> React </a:t>
            </a:r>
            <a:r>
              <a:rPr lang="en-GB" b="1" dirty="0" err="1">
                <a:solidFill>
                  <a:srgbClr val="FFC000"/>
                </a:solidFill>
              </a:rPr>
              <a:t>tehnologije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66" y="2347459"/>
            <a:ext cx="7113068" cy="3694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React </a:t>
            </a:r>
            <a:r>
              <a:rPr lang="en-GB" b="1" dirty="0" err="1">
                <a:solidFill>
                  <a:srgbClr val="FFC000"/>
                </a:solidFill>
              </a:rPr>
              <a:t>ekosistem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58" y="2437831"/>
            <a:ext cx="5255883" cy="29495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318279" y="3809699"/>
            <a:ext cx="2806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Robustan ekosistem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Veliki broj ekstenzija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Namenske oblasti za kodove</a:t>
            </a:r>
            <a:endParaRPr lang="en-US" dirty="0">
              <a:latin typeface="Raleway"/>
            </a:endParaRP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997054" y="3746517"/>
            <a:ext cx="33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Korišćenje delova koda  u pojedinačnim instancama koje ga zahtevaju</a:t>
            </a:r>
            <a:endParaRPr lang="en-US" dirty="0">
              <a:latin typeface="Raleway"/>
            </a:endParaRPr>
          </a:p>
        </p:txBody>
      </p:sp>
      <p:sp>
        <p:nvSpPr>
          <p:cNvPr id="12" name="Curved Up Arrow 11"/>
          <p:cNvSpPr/>
          <p:nvPr/>
        </p:nvSpPr>
        <p:spPr>
          <a:xfrm rot="10800000">
            <a:off x="2462543" y="3078178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Up Arrow 12"/>
          <p:cNvSpPr/>
          <p:nvPr/>
        </p:nvSpPr>
        <p:spPr>
          <a:xfrm flipV="1">
            <a:off x="8234489" y="3004854"/>
            <a:ext cx="1216152" cy="6959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solidFill>
                  <a:srgbClr val="FFC000"/>
                </a:solidFill>
              </a:rPr>
              <a:t>Zašto baš</a:t>
            </a:r>
            <a:r>
              <a:rPr lang="en-GB" b="1" dirty="0">
                <a:solidFill>
                  <a:srgbClr val="FFC000"/>
                </a:solidFill>
              </a:rPr>
              <a:t> React</a:t>
            </a:r>
            <a:r>
              <a:rPr lang="sr-Latn-RS" b="1" dirty="0">
                <a:solidFill>
                  <a:srgbClr val="FFC000"/>
                </a:solidFill>
              </a:rPr>
              <a:t> – za našu aplikaciju?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4740083" y="2503855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Jednostavan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upotrebu</a:t>
            </a:r>
            <a:endParaRPr lang="en-US" dirty="0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7390481" y="3004878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Nativni</a:t>
            </a:r>
            <a:r>
              <a:rPr lang="en-US" dirty="0"/>
              <a:t>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8932381" y="4070915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Izgradnja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7404655" y="5105942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Performanse</a:t>
            </a:r>
            <a:r>
              <a:rPr lang="en-US" dirty="0"/>
              <a:t> I </a:t>
            </a:r>
            <a:r>
              <a:rPr lang="en-US" dirty="0" err="1"/>
              <a:t>testiranje</a:t>
            </a:r>
            <a:endParaRPr lang="en-US" dirty="0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4740083" y="5534494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Komponentni</a:t>
            </a:r>
            <a:r>
              <a:rPr lang="en-US" dirty="0"/>
              <a:t> </a:t>
            </a:r>
            <a:r>
              <a:rPr lang="en-US" dirty="0" err="1"/>
              <a:t>pristup</a:t>
            </a:r>
            <a:endParaRPr lang="en-US" dirty="0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2319543" y="5105941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Fleksibilnost</a:t>
            </a:r>
            <a:endParaRPr lang="en-US" dirty="0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1493737" y="4070135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Deklarativnost</a:t>
            </a:r>
            <a:endParaRPr lang="en-US" dirty="0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2205596" y="3043386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Minimalizam</a:t>
            </a:r>
            <a:endParaRPr lang="en-US" dirty="0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4740083" y="3978757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Kompatabilnost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starijim</a:t>
            </a:r>
            <a:r>
              <a:rPr lang="en-US" sz="1600" dirty="0"/>
              <a:t> </a:t>
            </a:r>
            <a:r>
              <a:rPr lang="en-US" sz="1600" dirty="0" err="1"/>
              <a:t>verzijama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85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R</a:t>
            </a:r>
            <a:r>
              <a:rPr lang="en-GB" b="1" dirty="0"/>
              <a:t>eact </a:t>
            </a:r>
            <a:r>
              <a:rPr lang="en-GB" b="1" dirty="0">
                <a:solidFill>
                  <a:srgbClr val="FFC000"/>
                </a:solidFill>
              </a:rPr>
              <a:t>H</a:t>
            </a:r>
            <a:r>
              <a:rPr lang="en-GB" b="1" dirty="0"/>
              <a:t>ooks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440680" y="5021549"/>
            <a:ext cx="1462088" cy="649288"/>
          </a:xfrm>
        </p:spPr>
        <p:txBody>
          <a:bodyPr>
            <a:normAutofit lnSpcReduction="10000"/>
          </a:bodyPr>
          <a:lstStyle/>
          <a:p>
            <a:r>
              <a:rPr lang="en-GB" dirty="0" err="1">
                <a:latin typeface="Raleway"/>
              </a:rPr>
              <a:t>Složene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klase</a:t>
            </a:r>
            <a:endParaRPr lang="en-GB" dirty="0">
              <a:latin typeface="Raleway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7"/>
          </p:nvPr>
        </p:nvSpPr>
        <p:spPr>
          <a:xfrm>
            <a:off x="7879556" y="5021549"/>
            <a:ext cx="1462088" cy="649288"/>
          </a:xfrm>
        </p:spPr>
        <p:txBody>
          <a:bodyPr>
            <a:normAutofit lnSpcReduction="10000"/>
          </a:bodyPr>
          <a:lstStyle/>
          <a:p>
            <a:r>
              <a:rPr lang="en-GB" dirty="0" err="1">
                <a:latin typeface="Raleway"/>
              </a:rPr>
              <a:t>Potpuno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uključivi</a:t>
            </a:r>
            <a:endParaRPr lang="en-GB" dirty="0">
              <a:latin typeface="Raleway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0056205" y="4970098"/>
            <a:ext cx="2097521" cy="754100"/>
          </a:xfrm>
        </p:spPr>
        <p:txBody>
          <a:bodyPr>
            <a:noAutofit/>
          </a:bodyPr>
          <a:lstStyle/>
          <a:p>
            <a:r>
              <a:rPr lang="en-GB">
                <a:latin typeface="Raleway"/>
              </a:rPr>
              <a:t>Kompatabilni </a:t>
            </a:r>
            <a:r>
              <a:rPr lang="en-GB" dirty="0" err="1">
                <a:latin typeface="Raleway"/>
              </a:rPr>
              <a:t>sa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većinom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verzija</a:t>
            </a:r>
            <a:endParaRPr lang="en-GB" dirty="0">
              <a:latin typeface="Raleway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9"/>
          </p:nvPr>
        </p:nvSpPr>
        <p:spPr>
          <a:xfrm>
            <a:off x="594360" y="5021549"/>
            <a:ext cx="1462088" cy="64928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Raleway"/>
              </a:rPr>
              <a:t>Wrapper Hell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5"/>
          </p:nvPr>
        </p:nvSpPr>
        <p:spPr>
          <a:xfrm>
            <a:off x="2850356" y="5021549"/>
            <a:ext cx="1666447" cy="649288"/>
          </a:xfrm>
        </p:spPr>
        <p:txBody>
          <a:bodyPr>
            <a:noAutofit/>
          </a:bodyPr>
          <a:lstStyle/>
          <a:p>
            <a:r>
              <a:rPr lang="en-GB" dirty="0" err="1">
                <a:latin typeface="Raleway"/>
              </a:rPr>
              <a:t>Hijerarhija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komponenti</a:t>
            </a:r>
            <a:endParaRPr lang="en-GB" dirty="0">
              <a:latin typeface="Raleway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283777"/>
            <a:ext cx="1469975" cy="1481328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8" b="35148"/>
          <a:stretch>
            <a:fillRect/>
          </a:stretch>
        </p:blipFill>
        <p:spPr>
          <a:xfrm>
            <a:off x="3017044" y="3283777"/>
            <a:ext cx="1463040" cy="1481328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464"/>
          <a:stretch>
            <a:fillRect/>
          </a:stretch>
        </p:blipFill>
        <p:spPr>
          <a:xfrm>
            <a:off x="5422392" y="3283777"/>
            <a:ext cx="1463040" cy="1481328"/>
          </a:xfrm>
          <a:prstGeom prst="rect">
            <a:avLst/>
          </a:prstGeo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2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r="589"/>
          <a:stretch>
            <a:fillRect/>
          </a:stretch>
        </p:blipFill>
        <p:spPr>
          <a:xfrm>
            <a:off x="7879556" y="3283777"/>
            <a:ext cx="1463040" cy="1481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86" y="3225469"/>
            <a:ext cx="1436166" cy="1436166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 txBox="1">
            <a:spLocks/>
          </p:cNvSpPr>
          <p:nvPr/>
        </p:nvSpPr>
        <p:spPr bwMode="gray">
          <a:xfrm>
            <a:off x="572604" y="2274156"/>
            <a:ext cx="10934868" cy="8997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r>
              <a:rPr lang="sr-Latn-RS" sz="1800" dirty="0">
                <a:latin typeface="Raleway"/>
              </a:rPr>
              <a:t>Funkcije koje omogućavaju postizanje željenih efekata, uključivanjem u sam životni ciklus komponente.</a:t>
            </a:r>
            <a:endParaRPr lang="en-US" sz="1800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5922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State</a:t>
            </a:r>
            <a:endParaRPr lang="en-GB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58D6-4D8F-B20C-606E-B0DF81593463}"/>
              </a:ext>
            </a:extLst>
          </p:cNvPr>
          <p:cNvSpPr txBox="1"/>
          <p:nvPr/>
        </p:nvSpPr>
        <p:spPr>
          <a:xfrm>
            <a:off x="508844" y="2135360"/>
            <a:ext cx="10898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Omogućava praćenje stanja u funkcionalnoj komponenti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Stanje se inicijalizuje pozivom useState u komponenti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useState prihvata inicijalno stanje i vraća dve vrednosti: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Trenutno stanje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Funkciju koja ažurira stanje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3" y="3764059"/>
            <a:ext cx="5532599" cy="2545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72" y="3764058"/>
            <a:ext cx="4686695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Effect</a:t>
            </a:r>
            <a:endParaRPr lang="en-GB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58D6-4D8F-B20C-606E-B0DF81593463}"/>
              </a:ext>
            </a:extLst>
          </p:cNvPr>
          <p:cNvSpPr txBox="1"/>
          <p:nvPr/>
        </p:nvSpPr>
        <p:spPr>
          <a:xfrm>
            <a:off x="490737" y="1922123"/>
            <a:ext cx="1089859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Omogućava izvršavanje neželjenih efekata u komponentama (pribavljanje podataka, direktno ažuriranje DOM-a i tajmeri)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useEffect prihvata dva argumenta: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Funkcija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Zavisnost (opcioni)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Opcioni parametar ne postoji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	</a:t>
            </a:r>
            <a:r>
              <a:rPr lang="sr-Latn-RS" sz="1400" dirty="0">
                <a:latin typeface="Raleway"/>
              </a:rPr>
              <a:t>useEffect(() =&gt; </a:t>
            </a:r>
            <a:r>
              <a:rPr lang="en-US" sz="1400" dirty="0">
                <a:latin typeface="Raleway"/>
              </a:rPr>
              <a:t>{}</a:t>
            </a:r>
            <a:r>
              <a:rPr lang="sr-Latn-RS" sz="1400" dirty="0">
                <a:latin typeface="Raleway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r-Latn-RS" dirty="0">
                <a:latin typeface="Raleway"/>
              </a:rPr>
              <a:t>O</a:t>
            </a:r>
            <a:r>
              <a:rPr lang="en-US" dirty="0" err="1">
                <a:latin typeface="Raleway"/>
              </a:rPr>
              <a:t>pcioni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parametar</a:t>
            </a:r>
            <a:r>
              <a:rPr lang="sr-Latn-RS" dirty="0">
                <a:latin typeface="Raleway"/>
              </a:rPr>
              <a:t> je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prazan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niz</a:t>
            </a:r>
            <a:endParaRPr lang="en-US" dirty="0">
              <a:latin typeface="Raleway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Raleway"/>
              </a:rPr>
              <a:t>	</a:t>
            </a:r>
            <a:r>
              <a:rPr lang="sr-Latn-RS" sz="1400" dirty="0">
                <a:latin typeface="Raleway"/>
              </a:rPr>
              <a:t>useEffect(() =&gt; </a:t>
            </a:r>
            <a:r>
              <a:rPr lang="en-US" sz="1400" dirty="0">
                <a:latin typeface="Raleway"/>
              </a:rPr>
              <a:t>{}</a:t>
            </a:r>
            <a:r>
              <a:rPr lang="sr-Latn-RS" sz="1400" dirty="0">
                <a:latin typeface="Raleway"/>
              </a:rPr>
              <a:t>, </a:t>
            </a:r>
            <a:r>
              <a:rPr lang="en-US" sz="1400" dirty="0">
                <a:latin typeface="Raleway"/>
              </a:rPr>
              <a:t>[]</a:t>
            </a:r>
            <a:r>
              <a:rPr lang="sr-Latn-RS" sz="1400" dirty="0">
                <a:latin typeface="Raleway"/>
              </a:rPr>
              <a:t>)</a:t>
            </a:r>
            <a:endParaRPr lang="en-US" sz="1400" dirty="0">
              <a:latin typeface="Raleway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Raleway"/>
              </a:rPr>
              <a:t>Opcioni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parametar</a:t>
            </a:r>
            <a:r>
              <a:rPr lang="en-US" dirty="0">
                <a:latin typeface="Raleway"/>
              </a:rPr>
              <a:t> je </a:t>
            </a:r>
            <a:r>
              <a:rPr lang="en-US" dirty="0" err="1">
                <a:latin typeface="Raleway"/>
              </a:rPr>
              <a:t>stanje</a:t>
            </a:r>
            <a:r>
              <a:rPr lang="en-US" dirty="0">
                <a:latin typeface="Raleway"/>
              </a:rPr>
              <a:t> </a:t>
            </a:r>
            <a:r>
              <a:rPr lang="en-US" dirty="0" err="1">
                <a:latin typeface="Raleway"/>
              </a:rPr>
              <a:t>ili</a:t>
            </a:r>
            <a:r>
              <a:rPr lang="en-US" dirty="0">
                <a:latin typeface="Raleway"/>
              </a:rPr>
              <a:t> props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Raleway"/>
              </a:rPr>
              <a:t>	</a:t>
            </a:r>
            <a:r>
              <a:rPr lang="sr-Latn-RS" sz="1400" dirty="0">
                <a:latin typeface="Raleway"/>
              </a:rPr>
              <a:t>useEffect(() =&gt; </a:t>
            </a:r>
            <a:r>
              <a:rPr lang="en-US" sz="1400" dirty="0">
                <a:latin typeface="Raleway"/>
              </a:rPr>
              <a:t>{}</a:t>
            </a:r>
            <a:r>
              <a:rPr lang="sr-Latn-RS" sz="1400" dirty="0">
                <a:latin typeface="Raleway"/>
              </a:rPr>
              <a:t>, </a:t>
            </a:r>
            <a:r>
              <a:rPr lang="en-US" sz="1400" dirty="0">
                <a:latin typeface="Raleway"/>
              </a:rPr>
              <a:t>[</a:t>
            </a:r>
            <a:r>
              <a:rPr lang="en-US" sz="1400" dirty="0" err="1">
                <a:latin typeface="Raleway"/>
              </a:rPr>
              <a:t>drzava</a:t>
            </a:r>
            <a:r>
              <a:rPr lang="en-US" sz="1400" dirty="0">
                <a:latin typeface="Raleway"/>
              </a:rPr>
              <a:t>]</a:t>
            </a:r>
            <a:r>
              <a:rPr lang="sr-Latn-RS" sz="1400" dirty="0">
                <a:latin typeface="Raleway"/>
              </a:rPr>
              <a:t>)</a:t>
            </a:r>
            <a:endParaRPr lang="en-US" sz="1400" dirty="0">
              <a:latin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2652665"/>
            <a:ext cx="5159187" cy="31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Ref</a:t>
            </a:r>
            <a:endParaRPr lang="en-GB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58D6-4D8F-B20C-606E-B0DF81593463}"/>
              </a:ext>
            </a:extLst>
          </p:cNvPr>
          <p:cNvSpPr txBox="1"/>
          <p:nvPr/>
        </p:nvSpPr>
        <p:spPr>
          <a:xfrm>
            <a:off x="490739" y="1922123"/>
            <a:ext cx="51948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 err="1">
                <a:latin typeface="Raleway"/>
              </a:rPr>
              <a:t>Omogućava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zadržavanje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vrednosti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između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renderovanja</a:t>
            </a:r>
            <a:endParaRPr lang="en-GB" dirty="0">
              <a:latin typeface="Raleway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 err="1"/>
              <a:t>Može</a:t>
            </a:r>
            <a:r>
              <a:rPr lang="en-GB" dirty="0"/>
              <a:t> se </a:t>
            </a:r>
            <a:r>
              <a:rPr lang="en-GB" dirty="0" err="1"/>
              <a:t>koristiti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čuvanje</a:t>
            </a:r>
            <a:r>
              <a:rPr lang="en-GB" dirty="0"/>
              <a:t> </a:t>
            </a:r>
            <a:r>
              <a:rPr lang="en-GB" dirty="0" err="1"/>
              <a:t>promenljive</a:t>
            </a:r>
            <a:r>
              <a:rPr lang="en-GB" dirty="0"/>
              <a:t> </a:t>
            </a:r>
            <a:r>
              <a:rPr lang="en-GB" dirty="0" err="1"/>
              <a:t>vrednosti</a:t>
            </a:r>
            <a:r>
              <a:rPr lang="en-GB" dirty="0"/>
              <a:t> </a:t>
            </a:r>
            <a:r>
              <a:rPr lang="en-GB" dirty="0" err="1"/>
              <a:t>koja</a:t>
            </a:r>
            <a:r>
              <a:rPr lang="en-GB" dirty="0"/>
              <a:t> ne </a:t>
            </a:r>
            <a:r>
              <a:rPr lang="en-GB" dirty="0" err="1"/>
              <a:t>uzrokuje</a:t>
            </a:r>
            <a:r>
              <a:rPr lang="en-GB" dirty="0"/>
              <a:t> </a:t>
            </a:r>
            <a:r>
              <a:rPr lang="en-GB" dirty="0" err="1"/>
              <a:t>ponovno</a:t>
            </a:r>
            <a:r>
              <a:rPr lang="en-GB" dirty="0"/>
              <a:t> </a:t>
            </a:r>
            <a:r>
              <a:rPr lang="en-GB" dirty="0" err="1"/>
              <a:t>renderovanje</a:t>
            </a:r>
            <a:r>
              <a:rPr lang="en-GB" dirty="0"/>
              <a:t> </a:t>
            </a:r>
            <a:r>
              <a:rPr lang="en-GB" dirty="0" err="1"/>
              <a:t>kada</a:t>
            </a:r>
            <a:r>
              <a:rPr lang="en-GB" dirty="0"/>
              <a:t> se </a:t>
            </a:r>
            <a:r>
              <a:rPr lang="en-GB" dirty="0" err="1"/>
              <a:t>ažurira</a:t>
            </a:r>
            <a:r>
              <a:rPr lang="en-GB" dirty="0"/>
              <a:t> </a:t>
            </a:r>
            <a:r>
              <a:rPr lang="en-GB" dirty="0" err="1"/>
              <a:t>ili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direktan</a:t>
            </a:r>
            <a:r>
              <a:rPr lang="en-GB" dirty="0"/>
              <a:t> </a:t>
            </a:r>
            <a:r>
              <a:rPr lang="en-GB" dirty="0" err="1"/>
              <a:t>pristup</a:t>
            </a:r>
            <a:r>
              <a:rPr lang="en-GB" dirty="0"/>
              <a:t> DOM element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b="1" dirty="0" err="1"/>
              <a:t>useRef</a:t>
            </a:r>
            <a:r>
              <a:rPr lang="en-GB" b="1" dirty="0"/>
              <a:t>() </a:t>
            </a:r>
            <a:r>
              <a:rPr lang="en-GB" dirty="0" err="1"/>
              <a:t>vraća</a:t>
            </a:r>
            <a:r>
              <a:rPr lang="en-GB" dirty="0"/>
              <a:t> </a:t>
            </a:r>
            <a:r>
              <a:rPr lang="en-GB" dirty="0" err="1"/>
              <a:t>samo</a:t>
            </a:r>
            <a:r>
              <a:rPr lang="en-GB" dirty="0"/>
              <a:t> </a:t>
            </a:r>
            <a:r>
              <a:rPr lang="en-GB" dirty="0" err="1"/>
              <a:t>objekat</a:t>
            </a:r>
            <a:r>
              <a:rPr lang="en-GB" dirty="0"/>
              <a:t> </a:t>
            </a:r>
            <a:r>
              <a:rPr lang="en-GB" dirty="0" err="1"/>
              <a:t>nazvan</a:t>
            </a:r>
            <a:r>
              <a:rPr lang="en-GB" dirty="0"/>
              <a:t> </a:t>
            </a:r>
            <a:r>
              <a:rPr lang="en-GB" b="1" dirty="0"/>
              <a:t>current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8" y="4960421"/>
            <a:ext cx="3288874" cy="264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8" y="5461294"/>
            <a:ext cx="4472340" cy="411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496" y="360923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0496" y="398265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40496" y="436165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89" y="3200401"/>
            <a:ext cx="3840813" cy="3991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89" y="4973455"/>
            <a:ext cx="3840813" cy="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Context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Auth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28" y="2342222"/>
            <a:ext cx="5638318" cy="36941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b="1" dirty="0" err="1">
                <a:latin typeface="Raleway"/>
              </a:rPr>
              <a:t>useContext</a:t>
            </a:r>
            <a:r>
              <a:rPr lang="en-GB" sz="1800" dirty="0">
                <a:latin typeface="Raleway"/>
              </a:rPr>
              <a:t> je React Hook </a:t>
            </a:r>
            <a:r>
              <a:rPr lang="en-GB" sz="1800" dirty="0" err="1">
                <a:latin typeface="Raleway"/>
              </a:rPr>
              <a:t>koji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omogućava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komponentama</a:t>
            </a:r>
            <a:r>
              <a:rPr lang="en-GB" sz="1800" dirty="0">
                <a:latin typeface="Raleway"/>
              </a:rPr>
              <a:t> da </a:t>
            </a:r>
            <a:r>
              <a:rPr lang="en-GB" sz="1800" dirty="0" err="1">
                <a:latin typeface="Raleway"/>
              </a:rPr>
              <a:t>pristupe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vrednostima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koje</a:t>
            </a:r>
            <a:r>
              <a:rPr lang="en-GB" sz="1800" dirty="0">
                <a:latin typeface="Raleway"/>
              </a:rPr>
              <a:t> se dele </a:t>
            </a:r>
            <a:r>
              <a:rPr lang="en-GB" sz="1800" dirty="0" err="1">
                <a:latin typeface="Raleway"/>
              </a:rPr>
              <a:t>preko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konteksta</a:t>
            </a:r>
            <a:r>
              <a:rPr lang="en-GB" sz="1800" dirty="0">
                <a:latin typeface="Raleway"/>
              </a:rPr>
              <a:t> (Context) u </a:t>
            </a:r>
            <a:r>
              <a:rPr lang="en-GB" sz="1800" dirty="0" err="1">
                <a:latin typeface="Raleway"/>
              </a:rPr>
              <a:t>aplikaciji</a:t>
            </a:r>
            <a:endParaRPr lang="en-GB" sz="1800" dirty="0"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b="1" dirty="0" err="1">
                <a:latin typeface="Raleway"/>
              </a:rPr>
              <a:t>useAuth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obično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nije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standardni</a:t>
            </a:r>
            <a:r>
              <a:rPr lang="en-GB" sz="1800" dirty="0">
                <a:latin typeface="Raleway"/>
              </a:rPr>
              <a:t> React Hook, </a:t>
            </a:r>
            <a:r>
              <a:rPr lang="en-GB" sz="1800" dirty="0" err="1">
                <a:latin typeface="Raleway"/>
              </a:rPr>
              <a:t>već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može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biti</a:t>
            </a:r>
            <a:r>
              <a:rPr lang="en-GB" sz="1800" dirty="0">
                <a:latin typeface="Raleway"/>
              </a:rPr>
              <a:t> custom Hook </a:t>
            </a:r>
            <a:r>
              <a:rPr lang="en-GB" sz="1800" dirty="0" err="1">
                <a:latin typeface="Raleway"/>
              </a:rPr>
              <a:t>koji</a:t>
            </a:r>
            <a:r>
              <a:rPr lang="en-GB" sz="1800" dirty="0">
                <a:latin typeface="Raleway"/>
              </a:rPr>
              <a:t> se </a:t>
            </a:r>
            <a:r>
              <a:rPr lang="en-GB" sz="1800" dirty="0" err="1">
                <a:latin typeface="Raleway"/>
              </a:rPr>
              <a:t>koristi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za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olakšavanje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pristupa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informacijama</a:t>
            </a:r>
            <a:r>
              <a:rPr lang="en-GB" sz="1800" dirty="0">
                <a:latin typeface="Raleway"/>
              </a:rPr>
              <a:t> o </a:t>
            </a:r>
            <a:r>
              <a:rPr lang="en-GB" sz="1800" dirty="0" err="1">
                <a:latin typeface="Raleway"/>
              </a:rPr>
              <a:t>autentifikaciji</a:t>
            </a:r>
            <a:r>
              <a:rPr lang="en-GB" sz="1800" dirty="0">
                <a:latin typeface="Raleway"/>
              </a:rPr>
              <a:t> u </a:t>
            </a:r>
            <a:r>
              <a:rPr lang="en-GB" sz="1800" dirty="0" err="1">
                <a:latin typeface="Raleway"/>
              </a:rPr>
              <a:t>komponentama</a:t>
            </a:r>
            <a:endParaRPr lang="en-GB" sz="1800" dirty="0"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 err="1">
                <a:latin typeface="Raleway"/>
              </a:rPr>
              <a:t>Ovaj</a:t>
            </a:r>
            <a:r>
              <a:rPr lang="en-GB" sz="1800" dirty="0">
                <a:latin typeface="Raleway"/>
              </a:rPr>
              <a:t> Hook </a:t>
            </a:r>
            <a:r>
              <a:rPr lang="en-GB" sz="1800" dirty="0" err="1">
                <a:latin typeface="Raleway"/>
              </a:rPr>
              <a:t>obično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koristi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useContext</a:t>
            </a:r>
            <a:r>
              <a:rPr lang="en-GB" sz="1800" dirty="0">
                <a:latin typeface="Raleway"/>
              </a:rPr>
              <a:t> da bi </a:t>
            </a:r>
            <a:r>
              <a:rPr lang="en-GB" sz="1800" dirty="0" err="1">
                <a:latin typeface="Raleway"/>
              </a:rPr>
              <a:t>dohvatio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vrednosti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iz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autentifikacionog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konteksta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pružio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ih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komponentama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koje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ih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koriste</a:t>
            </a:r>
            <a:endParaRPr lang="en-GB" sz="1800" dirty="0">
              <a:latin typeface="Ralewa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42" y="2342221"/>
            <a:ext cx="4526672" cy="3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Context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Auth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8" y="2187677"/>
            <a:ext cx="3677445" cy="1854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8" y="4338067"/>
            <a:ext cx="4576644" cy="287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8" y="5146951"/>
            <a:ext cx="4576644" cy="343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4" y="2205474"/>
            <a:ext cx="4212712" cy="41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BB9A-EBB7-F1E9-B66B-AC6FAC0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React </a:t>
            </a:r>
            <a:r>
              <a:rPr lang="en-US" sz="4400" b="1" dirty="0">
                <a:solidFill>
                  <a:srgbClr val="FFC000"/>
                </a:solidFill>
              </a:rPr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32B3-628A-3938-DD5B-B46DD01F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5833419" cy="250120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Omogućava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efekat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rutiranja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stranica</a:t>
            </a:r>
            <a:endParaRPr lang="en-US" kern="0" dirty="0">
              <a:solidFill>
                <a:srgbClr val="252525"/>
              </a:solidFill>
              <a:latin typeface="Raleway" pitchFamily="2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Pokretanje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ažuriranje</a:t>
            </a:r>
            <a:r>
              <a:rPr lang="en-US" sz="1800" kern="0" dirty="0">
                <a:solidFill>
                  <a:srgbClr val="252525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800" kern="0" dirty="0">
              <a:solidFill>
                <a:srgbClr val="252525"/>
              </a:solidFill>
              <a:effectLst/>
              <a:latin typeface="Raleway" pitchFamily="2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86176-42C9-CC5E-B6AE-7A6FEF7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739" y="6328358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85" y="2415766"/>
            <a:ext cx="5271192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0" y="4255902"/>
            <a:ext cx="2769674" cy="35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9" y="4850720"/>
            <a:ext cx="2778345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2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7F02-FEF5-122C-177F-AA215C06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1500"/>
              <a:t>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FC909-7DFD-31B2-190C-9322E52D7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342291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FFC000"/>
                </a:solidFill>
              </a:rPr>
              <a:t>R</a:t>
            </a:r>
            <a:r>
              <a:rPr lang="en-GB" b="1" dirty="0" err="1"/>
              <a:t>utiranje</a:t>
            </a:r>
            <a:r>
              <a:rPr lang="en-GB" b="1" dirty="0"/>
              <a:t> </a:t>
            </a:r>
            <a:r>
              <a:rPr lang="en-GB" b="1" dirty="0" err="1">
                <a:solidFill>
                  <a:srgbClr val="FFC000"/>
                </a:solidFill>
              </a:rPr>
              <a:t>i</a:t>
            </a:r>
            <a:r>
              <a:rPr lang="en-GB" b="1" dirty="0" err="1"/>
              <a:t>zmedju</a:t>
            </a:r>
            <a:r>
              <a:rPr lang="en-GB" b="1" dirty="0"/>
              <a:t> </a:t>
            </a:r>
            <a:r>
              <a:rPr lang="en-GB" b="1" dirty="0" err="1">
                <a:solidFill>
                  <a:srgbClr val="FFC000"/>
                </a:solidFill>
              </a:rPr>
              <a:t>s</a:t>
            </a:r>
            <a:r>
              <a:rPr lang="en-GB" b="1" dirty="0" err="1"/>
              <a:t>tranica</a:t>
            </a:r>
            <a:endParaRPr lang="en-GB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55" y="2644492"/>
            <a:ext cx="4037090" cy="3025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3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2" y="144855"/>
            <a:ext cx="5371719" cy="5803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4599" y="2144358"/>
            <a:ext cx="391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Raleway"/>
              </a:rPr>
              <a:t>Koristi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za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stvaranje</a:t>
            </a:r>
            <a:r>
              <a:rPr lang="en-GB" dirty="0">
                <a:latin typeface="Raleway"/>
              </a:rPr>
              <a:t> "root" </a:t>
            </a:r>
            <a:r>
              <a:rPr lang="en-GB" dirty="0" err="1">
                <a:latin typeface="Raleway"/>
              </a:rPr>
              <a:t>kontejnera</a:t>
            </a:r>
            <a:r>
              <a:rPr lang="en-GB" dirty="0">
                <a:latin typeface="Raleway"/>
              </a:rPr>
              <a:t> u </a:t>
            </a:r>
            <a:r>
              <a:rPr lang="en-GB" dirty="0" err="1">
                <a:latin typeface="Raleway"/>
              </a:rPr>
              <a:t>kojem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će</a:t>
            </a:r>
            <a:r>
              <a:rPr lang="en-GB" dirty="0">
                <a:latin typeface="Raleway"/>
              </a:rPr>
              <a:t> se </a:t>
            </a:r>
            <a:r>
              <a:rPr lang="en-GB" dirty="0" err="1">
                <a:latin typeface="Raleway"/>
              </a:rPr>
              <a:t>prikazati</a:t>
            </a:r>
            <a:r>
              <a:rPr lang="en-GB" dirty="0">
                <a:latin typeface="Raleway"/>
              </a:rPr>
              <a:t> React </a:t>
            </a:r>
            <a:r>
              <a:rPr lang="en-GB" dirty="0" err="1">
                <a:latin typeface="Raleway"/>
              </a:rPr>
              <a:t>aplikacija</a:t>
            </a:r>
            <a:endParaRPr lang="en-GB" dirty="0">
              <a:latin typeface="Raleway"/>
            </a:endParaRPr>
          </a:p>
        </p:txBody>
      </p:sp>
      <p:sp>
        <p:nvSpPr>
          <p:cNvPr id="7" name="Curved Right Arrow 6"/>
          <p:cNvSpPr/>
          <p:nvPr/>
        </p:nvSpPr>
        <p:spPr>
          <a:xfrm rot="5400000">
            <a:off x="5463472" y="1098388"/>
            <a:ext cx="731520" cy="13604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5" y="164391"/>
            <a:ext cx="5657589" cy="609183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 rot="5400000">
            <a:off x="4175617" y="-608552"/>
            <a:ext cx="484950" cy="6265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7404" y="2961036"/>
            <a:ext cx="421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aleway"/>
              </a:rPr>
              <a:t>Route je </a:t>
            </a:r>
            <a:r>
              <a:rPr lang="en-GB" dirty="0" err="1">
                <a:latin typeface="Raleway"/>
              </a:rPr>
              <a:t>komponenta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iz</a:t>
            </a:r>
            <a:r>
              <a:rPr lang="en-GB" dirty="0">
                <a:latin typeface="Raleway"/>
              </a:rPr>
              <a:t> react-router-</a:t>
            </a:r>
            <a:r>
              <a:rPr lang="en-GB" dirty="0" err="1">
                <a:latin typeface="Raleway"/>
              </a:rPr>
              <a:t>dom</a:t>
            </a:r>
            <a:r>
              <a:rPr lang="en-GB" dirty="0">
                <a:latin typeface="Raleway"/>
              </a:rPr>
              <a:t>-a </a:t>
            </a:r>
            <a:r>
              <a:rPr lang="en-GB" dirty="0" err="1">
                <a:latin typeface="Raleway"/>
              </a:rPr>
              <a:t>koja</a:t>
            </a:r>
            <a:r>
              <a:rPr lang="en-GB" dirty="0">
                <a:latin typeface="Raleway"/>
              </a:rPr>
              <a:t> se </a:t>
            </a:r>
            <a:r>
              <a:rPr lang="en-GB" dirty="0" err="1">
                <a:latin typeface="Raleway"/>
              </a:rPr>
              <a:t>koristi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za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definisanje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ruta</a:t>
            </a:r>
            <a:r>
              <a:rPr lang="en-GB" dirty="0">
                <a:latin typeface="Raleway"/>
              </a:rPr>
              <a:t> u React </a:t>
            </a:r>
            <a:r>
              <a:rPr lang="en-GB" dirty="0" err="1">
                <a:latin typeface="Raleway"/>
              </a:rPr>
              <a:t>aplikacijama</a:t>
            </a:r>
            <a:endParaRPr lang="en-GB" dirty="0">
              <a:latin typeface="Raleway"/>
            </a:endParaRPr>
          </a:p>
        </p:txBody>
      </p:sp>
      <p:sp>
        <p:nvSpPr>
          <p:cNvPr id="9" name="Curved Right Arrow 8"/>
          <p:cNvSpPr/>
          <p:nvPr/>
        </p:nvSpPr>
        <p:spPr>
          <a:xfrm rot="5400000">
            <a:off x="3875289" y="-2943783"/>
            <a:ext cx="731520" cy="661908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2761" y="831649"/>
            <a:ext cx="2875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aleway"/>
              </a:rPr>
              <a:t>Routes je </a:t>
            </a:r>
            <a:r>
              <a:rPr lang="en-GB" dirty="0" err="1">
                <a:latin typeface="Raleway"/>
              </a:rPr>
              <a:t>komponenta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iz</a:t>
            </a:r>
            <a:r>
              <a:rPr lang="en-GB" dirty="0">
                <a:latin typeface="Raleway"/>
              </a:rPr>
              <a:t> react-router-</a:t>
            </a:r>
            <a:r>
              <a:rPr lang="en-GB" dirty="0" err="1">
                <a:latin typeface="Raleway"/>
              </a:rPr>
              <a:t>dom</a:t>
            </a:r>
            <a:r>
              <a:rPr lang="en-GB" dirty="0">
                <a:latin typeface="Raleway"/>
              </a:rPr>
              <a:t>-a </a:t>
            </a:r>
            <a:r>
              <a:rPr lang="en-GB" dirty="0" err="1">
                <a:latin typeface="Raleway"/>
              </a:rPr>
              <a:t>koja</a:t>
            </a:r>
            <a:r>
              <a:rPr lang="en-GB" dirty="0">
                <a:latin typeface="Raleway"/>
              </a:rPr>
              <a:t> se </a:t>
            </a:r>
            <a:r>
              <a:rPr lang="en-GB" dirty="0" err="1">
                <a:latin typeface="Raleway"/>
              </a:rPr>
              <a:t>koristi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za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definisanje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hijerarhije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ruta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unutar</a:t>
            </a:r>
            <a:r>
              <a:rPr lang="en-GB" dirty="0">
                <a:latin typeface="Raleway"/>
              </a:rPr>
              <a:t> </a:t>
            </a:r>
            <a:r>
              <a:rPr lang="en-GB" dirty="0" err="1">
                <a:latin typeface="Raleway"/>
              </a:rPr>
              <a:t>aplikacija</a:t>
            </a:r>
            <a:endParaRPr lang="en-GB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729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Navigate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 err="1">
                <a:latin typeface="Raleway"/>
              </a:rPr>
              <a:t>useNavigate</a:t>
            </a:r>
            <a:r>
              <a:rPr lang="en-GB" sz="1800" dirty="0">
                <a:latin typeface="Raleway"/>
              </a:rPr>
              <a:t> je hook </a:t>
            </a:r>
            <a:r>
              <a:rPr lang="en-GB" sz="1800" dirty="0" err="1">
                <a:latin typeface="Raleway"/>
              </a:rPr>
              <a:t>iz</a:t>
            </a:r>
            <a:r>
              <a:rPr lang="en-GB" sz="1800" dirty="0">
                <a:latin typeface="Raleway"/>
              </a:rPr>
              <a:t> React Router </a:t>
            </a:r>
            <a:r>
              <a:rPr lang="en-GB" sz="1800" dirty="0" err="1">
                <a:latin typeface="Raleway"/>
              </a:rPr>
              <a:t>biblioteke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koji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pruža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funkciju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za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navigaciju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između</a:t>
            </a:r>
            <a:r>
              <a:rPr lang="en-GB" sz="1800" dirty="0">
                <a:latin typeface="Raleway"/>
              </a:rPr>
              <a:t> </a:t>
            </a:r>
            <a:r>
              <a:rPr lang="en-GB" sz="1800" dirty="0" err="1">
                <a:latin typeface="Raleway"/>
              </a:rPr>
              <a:t>ruta</a:t>
            </a:r>
            <a:r>
              <a:rPr lang="en-GB" sz="1800" dirty="0">
                <a:latin typeface="Raleway"/>
              </a:rPr>
              <a:t> u React </a:t>
            </a:r>
            <a:r>
              <a:rPr lang="en-GB" sz="1800" dirty="0" err="1">
                <a:latin typeface="Raleway"/>
              </a:rPr>
              <a:t>aplikaciji</a:t>
            </a:r>
            <a:endParaRPr lang="en-GB" sz="1800" dirty="0">
              <a:latin typeface="Ralewa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72" y="3372273"/>
            <a:ext cx="4922746" cy="325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71" y="4081014"/>
            <a:ext cx="4922747" cy="295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72" y="4976610"/>
            <a:ext cx="4922746" cy="6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Navigate</a:t>
            </a:r>
            <a:endParaRPr lang="en-GB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0" y="2535738"/>
            <a:ext cx="5815844" cy="3315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77" y="2535738"/>
            <a:ext cx="5549695" cy="33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5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use</a:t>
            </a:r>
            <a:r>
              <a:rPr lang="en-GB" b="1" dirty="0" err="1">
                <a:solidFill>
                  <a:srgbClr val="FFC000"/>
                </a:solidFill>
              </a:rPr>
              <a:t>Location</a:t>
            </a:r>
            <a:r>
              <a:rPr lang="en-GB" b="1" dirty="0">
                <a:solidFill>
                  <a:srgbClr val="FFC000"/>
                </a:solidFill>
              </a:rPr>
              <a:t>, O</a:t>
            </a:r>
            <a:r>
              <a:rPr lang="en-GB" b="1" dirty="0"/>
              <a:t>utlet</a:t>
            </a:r>
            <a:r>
              <a:rPr lang="en-GB" b="1" dirty="0">
                <a:solidFill>
                  <a:srgbClr val="FFC000"/>
                </a:solidFill>
              </a:rPr>
              <a:t> </a:t>
            </a:r>
            <a:r>
              <a:rPr lang="en-GB" b="1" dirty="0" err="1">
                <a:solidFill>
                  <a:srgbClr val="FFC000"/>
                </a:solidFill>
              </a:rPr>
              <a:t>i</a:t>
            </a:r>
            <a:r>
              <a:rPr lang="en-GB" b="1" dirty="0">
                <a:solidFill>
                  <a:srgbClr val="FFC000"/>
                </a:solidFill>
              </a:rPr>
              <a:t> N</a:t>
            </a:r>
            <a:r>
              <a:rPr lang="en-GB" b="1" dirty="0"/>
              <a:t>avigate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4760131" cy="36941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b="1" dirty="0" err="1">
                <a:latin typeface="Raleway"/>
              </a:rPr>
              <a:t>useLocation</a:t>
            </a:r>
            <a:r>
              <a:rPr lang="en-GB" sz="1600" dirty="0">
                <a:latin typeface="Raleway"/>
              </a:rPr>
              <a:t> je React Hook </a:t>
            </a:r>
            <a:r>
              <a:rPr lang="en-GB" sz="1600" dirty="0" err="1">
                <a:latin typeface="Raleway"/>
              </a:rPr>
              <a:t>iz</a:t>
            </a:r>
            <a:r>
              <a:rPr lang="en-GB" sz="1600" dirty="0">
                <a:latin typeface="Raleway"/>
              </a:rPr>
              <a:t> React Router </a:t>
            </a:r>
            <a:r>
              <a:rPr lang="en-GB" sz="1600" dirty="0" err="1">
                <a:latin typeface="Raleway"/>
              </a:rPr>
              <a:t>biblioteke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koji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omogućava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komponenti</a:t>
            </a:r>
            <a:r>
              <a:rPr lang="en-GB" sz="1600" dirty="0">
                <a:latin typeface="Raleway"/>
              </a:rPr>
              <a:t> da </a:t>
            </a:r>
            <a:r>
              <a:rPr lang="en-GB" sz="1600" dirty="0" err="1">
                <a:latin typeface="Raleway"/>
              </a:rPr>
              <a:t>pristupi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trenutnom</a:t>
            </a:r>
            <a:r>
              <a:rPr lang="en-GB" sz="1600" dirty="0">
                <a:latin typeface="Raleway"/>
              </a:rPr>
              <a:t> URL-u </a:t>
            </a:r>
            <a:r>
              <a:rPr lang="en-GB" sz="1600" dirty="0" err="1">
                <a:latin typeface="Raleway"/>
              </a:rPr>
              <a:t>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lokaciji</a:t>
            </a:r>
            <a:r>
              <a:rPr lang="en-GB" sz="1600" dirty="0">
                <a:latin typeface="Raleway"/>
              </a:rPr>
              <a:t> u </a:t>
            </a:r>
            <a:r>
              <a:rPr lang="en-GB" sz="1600" dirty="0" err="1">
                <a:latin typeface="Raleway"/>
              </a:rPr>
              <a:t>aplikaciji</a:t>
            </a:r>
            <a:endParaRPr lang="en-GB" sz="1600" dirty="0"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latin typeface="Raleway"/>
              </a:rPr>
              <a:t>Navigate</a:t>
            </a:r>
            <a:r>
              <a:rPr lang="en-GB" sz="1600" dirty="0">
                <a:latin typeface="Raleway"/>
              </a:rPr>
              <a:t> se </a:t>
            </a:r>
            <a:r>
              <a:rPr lang="en-GB" sz="1600" dirty="0" err="1">
                <a:latin typeface="Raleway"/>
              </a:rPr>
              <a:t>koristi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za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navigaciju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između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ruta</a:t>
            </a:r>
            <a:r>
              <a:rPr lang="en-GB" sz="1600" dirty="0">
                <a:latin typeface="Raleway"/>
              </a:rPr>
              <a:t> u React </a:t>
            </a:r>
            <a:r>
              <a:rPr lang="en-GB" sz="1600" dirty="0" err="1">
                <a:latin typeface="Raleway"/>
              </a:rPr>
              <a:t>aplikaciji</a:t>
            </a:r>
            <a:r>
              <a:rPr lang="en-GB" sz="1600" dirty="0">
                <a:latin typeface="Raleway"/>
              </a:rPr>
              <a:t>. </a:t>
            </a:r>
            <a:r>
              <a:rPr lang="en-GB" sz="1600" dirty="0" err="1">
                <a:latin typeface="Raleway"/>
              </a:rPr>
              <a:t>Može</a:t>
            </a:r>
            <a:r>
              <a:rPr lang="en-GB" sz="1600" dirty="0">
                <a:latin typeface="Raleway"/>
              </a:rPr>
              <a:t> se </a:t>
            </a:r>
            <a:r>
              <a:rPr lang="en-GB" sz="1600" dirty="0" err="1">
                <a:latin typeface="Raleway"/>
              </a:rPr>
              <a:t>koristiti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za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redirekciju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korisnika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na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određene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rute</a:t>
            </a:r>
            <a:endParaRPr lang="en-GB" sz="1600" dirty="0">
              <a:latin typeface="Raleway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b-NO" sz="1600" b="1" dirty="0">
                <a:latin typeface="Raleway"/>
              </a:rPr>
              <a:t>Outlet </a:t>
            </a:r>
            <a:r>
              <a:rPr lang="nb-NO" sz="1600" dirty="0">
                <a:latin typeface="Raleway"/>
              </a:rPr>
              <a:t>je komponenta koja se koristi kao mesto gde će se ugnezdene rute (child rute) biti prikazane</a:t>
            </a:r>
            <a:endParaRPr lang="en-GB" sz="1600" dirty="0">
              <a:latin typeface="Ralewa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77" y="2320014"/>
            <a:ext cx="5250635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0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96D-9DE5-7273-E17E-106FE0F0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sr-Latn-RS" sz="11500"/>
              <a:t>Docker</a:t>
            </a:r>
            <a:endParaRPr lang="en-US" sz="115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02" y="2308634"/>
            <a:ext cx="2728064" cy="2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BB9A-EBB7-F1E9-B66B-AC6FAC0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FFC000"/>
                </a:solidFill>
              </a:rPr>
              <a:t>Šta</a:t>
            </a:r>
            <a:r>
              <a:rPr lang="en-US" sz="4400" b="1" dirty="0">
                <a:solidFill>
                  <a:srgbClr val="FFC000"/>
                </a:solidFill>
              </a:rPr>
              <a:t> je </a:t>
            </a:r>
            <a:r>
              <a:rPr lang="en-US" sz="4400" b="1" dirty="0" err="1">
                <a:solidFill>
                  <a:srgbClr val="FFC000"/>
                </a:solidFill>
              </a:rPr>
              <a:t>Docker</a:t>
            </a:r>
            <a:r>
              <a:rPr lang="en-US" sz="4400" b="1" dirty="0">
                <a:solidFill>
                  <a:srgbClr val="FFC000"/>
                </a:solidFill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32B3-628A-3938-DD5B-B46DD01F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5371694" cy="2501208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600" dirty="0">
              <a:latin typeface="Raleway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600" dirty="0" err="1">
                <a:latin typeface="Raleway"/>
              </a:rPr>
              <a:t>Docker</a:t>
            </a:r>
            <a:r>
              <a:rPr lang="en-GB" sz="1600" dirty="0">
                <a:latin typeface="Raleway"/>
              </a:rPr>
              <a:t> je </a:t>
            </a:r>
            <a:r>
              <a:rPr lang="en-GB" sz="1600" dirty="0" err="1">
                <a:latin typeface="Raleway"/>
              </a:rPr>
              <a:t>alat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koji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omogućava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programerima</a:t>
            </a:r>
            <a:r>
              <a:rPr lang="en-GB" sz="1600" dirty="0">
                <a:latin typeface="Raleway"/>
              </a:rPr>
              <a:t>, </a:t>
            </a:r>
            <a:r>
              <a:rPr lang="en-GB" sz="1600" dirty="0" err="1">
                <a:latin typeface="Raleway"/>
              </a:rPr>
              <a:t>sistem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administratorima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itd</a:t>
            </a:r>
            <a:r>
              <a:rPr lang="en-GB" sz="1600" dirty="0">
                <a:latin typeface="Raleway"/>
              </a:rPr>
              <a:t>. da </a:t>
            </a:r>
            <a:r>
              <a:rPr lang="en-GB" sz="1600" dirty="0" err="1">
                <a:latin typeface="Raleway"/>
              </a:rPr>
              <a:t>lako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implementiraju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svoje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aplikacije</a:t>
            </a:r>
            <a:r>
              <a:rPr lang="en-GB" sz="1600" dirty="0">
                <a:latin typeface="Raleway"/>
              </a:rPr>
              <a:t> u </a:t>
            </a:r>
            <a:r>
              <a:rPr lang="en-GB" sz="1600" dirty="0" err="1">
                <a:latin typeface="Raleway"/>
              </a:rPr>
              <a:t>tzv</a:t>
            </a:r>
            <a:r>
              <a:rPr lang="en-GB" sz="1600" dirty="0">
                <a:latin typeface="Raleway"/>
              </a:rPr>
              <a:t>. </a:t>
            </a:r>
            <a:r>
              <a:rPr lang="en-GB" sz="1600" dirty="0" err="1">
                <a:latin typeface="Raleway"/>
              </a:rPr>
              <a:t>kontejnerima</a:t>
            </a:r>
            <a:r>
              <a:rPr lang="en-GB" sz="1600" dirty="0">
                <a:latin typeface="Raleway"/>
              </a:rPr>
              <a:t>, </a:t>
            </a:r>
            <a:r>
              <a:rPr lang="en-GB" sz="1600" dirty="0" err="1">
                <a:latin typeface="Raleway"/>
              </a:rPr>
              <a:t>kako</a:t>
            </a:r>
            <a:r>
              <a:rPr lang="en-GB" sz="1600" dirty="0">
                <a:latin typeface="Raleway"/>
              </a:rPr>
              <a:t> bi se </a:t>
            </a:r>
            <a:r>
              <a:rPr lang="en-GB" sz="1600" dirty="0" err="1">
                <a:latin typeface="Raleway"/>
              </a:rPr>
              <a:t>izvršavale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na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operativnom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sistemu</a:t>
            </a:r>
            <a:r>
              <a:rPr lang="en-GB" sz="1600" dirty="0">
                <a:latin typeface="Raleway"/>
              </a:rPr>
              <a:t> </a:t>
            </a:r>
            <a:r>
              <a:rPr lang="en-GB" sz="1600" dirty="0" err="1">
                <a:latin typeface="Raleway"/>
              </a:rPr>
              <a:t>domaćina</a:t>
            </a:r>
            <a:r>
              <a:rPr lang="en-GB" sz="1600" dirty="0">
                <a:latin typeface="Raleway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86176-42C9-CC5E-B6AE-7A6FEF72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739" y="6328358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36" y="1348966"/>
            <a:ext cx="5626863" cy="48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Arhitektura</a:t>
            </a:r>
            <a:r>
              <a:rPr lang="en-GB" b="1" dirty="0"/>
              <a:t> </a:t>
            </a:r>
            <a:r>
              <a:rPr lang="en-GB" b="1" dirty="0" err="1"/>
              <a:t>Docker</a:t>
            </a:r>
            <a:r>
              <a:rPr lang="en-GB" b="1" dirty="0"/>
              <a:t>-a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72" y="2187146"/>
            <a:ext cx="7361558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3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Docker</a:t>
            </a:r>
            <a:r>
              <a:rPr lang="en-GB" b="1"/>
              <a:t> </a:t>
            </a:r>
            <a:r>
              <a:rPr lang="en-GB" b="1">
                <a:solidFill>
                  <a:srgbClr val="FFC000"/>
                </a:solidFill>
              </a:rPr>
              <a:t>objekti </a:t>
            </a:r>
            <a:r>
              <a:rPr lang="en-GB" b="1"/>
              <a:t>- Slike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>
                <a:solidFill>
                  <a:srgbClr val="FFC000"/>
                </a:solidFill>
              </a:rPr>
              <a:t>kontejneri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61" y="3220244"/>
            <a:ext cx="4663440" cy="2209800"/>
          </a:xfrm>
        </p:spPr>
      </p:pic>
      <p:sp>
        <p:nvSpPr>
          <p:cNvPr id="3" name="TextBox 2"/>
          <p:cNvSpPr txBox="1"/>
          <p:nvPr/>
        </p:nvSpPr>
        <p:spPr>
          <a:xfrm>
            <a:off x="8789437" y="3498980"/>
            <a:ext cx="23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Slika</a:t>
            </a:r>
            <a:r>
              <a:rPr lang="en-GB" dirty="0"/>
              <a:t> se </a:t>
            </a:r>
            <a:r>
              <a:rPr lang="en-GB" dirty="0" err="1"/>
              <a:t>koristi</a:t>
            </a:r>
            <a:r>
              <a:rPr lang="en-GB" dirty="0"/>
              <a:t> </a:t>
            </a:r>
            <a:r>
              <a:rPr lang="en-GB" dirty="0" err="1"/>
              <a:t>samo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čitanje</a:t>
            </a:r>
            <a:r>
              <a:rPr lang="en-GB" dirty="0"/>
              <a:t> </a:t>
            </a:r>
            <a:r>
              <a:rPr lang="en-GB" dirty="0" err="1"/>
              <a:t>šablona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uputstvima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stvaranje</a:t>
            </a:r>
            <a:r>
              <a:rPr lang="en-GB" dirty="0"/>
              <a:t> </a:t>
            </a:r>
            <a:r>
              <a:rPr lang="en-GB" dirty="0" err="1"/>
              <a:t>Docker</a:t>
            </a:r>
            <a:r>
              <a:rPr lang="en-GB" dirty="0"/>
              <a:t> </a:t>
            </a:r>
            <a:r>
              <a:rPr lang="en-GB" dirty="0" err="1"/>
              <a:t>kontejnera</a:t>
            </a:r>
            <a:r>
              <a:rPr lang="en-GB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0303" y="3398719"/>
            <a:ext cx="2142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Kontejner</a:t>
            </a:r>
            <a:r>
              <a:rPr lang="en-GB" dirty="0"/>
              <a:t> je </a:t>
            </a:r>
            <a:r>
              <a:rPr lang="en-GB" dirty="0" err="1"/>
              <a:t>pokretna</a:t>
            </a:r>
            <a:r>
              <a:rPr lang="en-GB" dirty="0"/>
              <a:t> instance </a:t>
            </a:r>
            <a:r>
              <a:rPr lang="en-GB" dirty="0" err="1"/>
              <a:t>slike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može</a:t>
            </a:r>
            <a:r>
              <a:rPr lang="en-GB" dirty="0"/>
              <a:t> da se </a:t>
            </a:r>
            <a:r>
              <a:rPr lang="en-GB" dirty="0" err="1"/>
              <a:t>kreira,pokreće</a:t>
            </a:r>
            <a:r>
              <a:rPr lang="en-GB" dirty="0"/>
              <a:t>, </a:t>
            </a:r>
            <a:r>
              <a:rPr lang="en-GB" dirty="0" err="1"/>
              <a:t>zaustavi</a:t>
            </a:r>
            <a:r>
              <a:rPr lang="en-GB" dirty="0"/>
              <a:t>, </a:t>
            </a:r>
            <a:r>
              <a:rPr lang="en-GB" dirty="0" err="1"/>
              <a:t>premesti</a:t>
            </a:r>
            <a:r>
              <a:rPr lang="en-GB" dirty="0"/>
              <a:t> </a:t>
            </a:r>
            <a:r>
              <a:rPr lang="en-GB" dirty="0" err="1"/>
              <a:t>ili</a:t>
            </a:r>
            <a:r>
              <a:rPr lang="en-GB" dirty="0"/>
              <a:t> </a:t>
            </a:r>
            <a:r>
              <a:rPr lang="en-GB" dirty="0" err="1"/>
              <a:t>obriše</a:t>
            </a:r>
            <a:r>
              <a:rPr lang="en-GB" dirty="0"/>
              <a:t> </a:t>
            </a:r>
            <a:r>
              <a:rPr lang="en-GB" dirty="0" err="1"/>
              <a:t>koristeći</a:t>
            </a:r>
            <a:r>
              <a:rPr lang="en-GB" dirty="0"/>
              <a:t> </a:t>
            </a:r>
            <a:r>
              <a:rPr lang="en-GB" dirty="0" err="1"/>
              <a:t>Docker</a:t>
            </a:r>
            <a:r>
              <a:rPr lang="en-GB" dirty="0"/>
              <a:t> API </a:t>
            </a:r>
            <a:r>
              <a:rPr lang="en-GB" dirty="0" err="1"/>
              <a:t>ili</a:t>
            </a:r>
            <a:r>
              <a:rPr lang="en-GB" dirty="0"/>
              <a:t> CLI.</a:t>
            </a:r>
          </a:p>
        </p:txBody>
      </p:sp>
      <p:sp>
        <p:nvSpPr>
          <p:cNvPr id="8" name="Curved Right Arrow 7"/>
          <p:cNvSpPr/>
          <p:nvPr/>
        </p:nvSpPr>
        <p:spPr>
          <a:xfrm rot="5400000">
            <a:off x="3112257" y="2790643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 rot="16200000">
            <a:off x="8423677" y="2612168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>
                <a:solidFill>
                  <a:srgbClr val="FFC000"/>
                </a:solidFill>
              </a:rPr>
              <a:t>Šta je Express.js?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inimalistički, brz backend 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za Node.js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koji pruža snažne funkcije i alate za razvoj skalabilnih backend aplikacija.</a:t>
            </a:r>
            <a:endParaRPr lang="sr-Latn-RS" sz="180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ruža set alata za web aplikacije, HTTP zahteve i odgovore, rutiranje i middleware za izgradnju i implementaciju velikih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aplikacija.</a:t>
            </a:r>
            <a:endParaRPr lang="sr-Latn-RS" sz="180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Node Package Manager (NPM)</a:t>
            </a:r>
            <a:endParaRPr lang="sr-Latn-RS" sz="180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Don't Repeat Yourself (DRY)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D68658-AF9E-6915-90AE-609C8BDA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36" y="411580"/>
            <a:ext cx="4502825" cy="3137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9E288F-1969-ECE8-B4D6-8F711C55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36" y="3751719"/>
            <a:ext cx="4520792" cy="28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Zašto</a:t>
            </a:r>
            <a:r>
              <a:rPr lang="en-GB" b="1" dirty="0"/>
              <a:t> je </a:t>
            </a:r>
            <a:r>
              <a:rPr lang="en-GB" b="1" dirty="0" err="1"/>
              <a:t>dobro</a:t>
            </a:r>
            <a:r>
              <a:rPr lang="en-GB" b="1" dirty="0"/>
              <a:t> </a:t>
            </a:r>
            <a:r>
              <a:rPr lang="en-GB" b="1" dirty="0" err="1"/>
              <a:t>koristiti</a:t>
            </a:r>
            <a:r>
              <a:rPr lang="en-GB" b="1" dirty="0"/>
              <a:t> </a:t>
            </a:r>
            <a:r>
              <a:rPr lang="en-GB" b="1" dirty="0" err="1"/>
              <a:t>Docker</a:t>
            </a:r>
            <a:r>
              <a:rPr lang="en-GB" b="1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760" y="2287699"/>
            <a:ext cx="3291840" cy="823912"/>
          </a:xfrm>
        </p:spPr>
        <p:txBody>
          <a:bodyPr>
            <a:normAutofit/>
          </a:bodyPr>
          <a:lstStyle/>
          <a:p>
            <a:r>
              <a:rPr lang="en-GB" sz="1600" dirty="0" err="1"/>
              <a:t>Brza,dosledna</a:t>
            </a:r>
            <a:r>
              <a:rPr lang="en-GB" sz="1600" dirty="0"/>
              <a:t> </a:t>
            </a:r>
            <a:r>
              <a:rPr lang="en-GB" sz="1600" dirty="0" err="1"/>
              <a:t>isporuka</a:t>
            </a:r>
            <a:r>
              <a:rPr lang="en-GB" sz="1600" dirty="0"/>
              <a:t> </a:t>
            </a:r>
            <a:r>
              <a:rPr lang="en-GB" sz="1600" dirty="0" err="1"/>
              <a:t>aplikacija</a:t>
            </a:r>
            <a:endParaRPr lang="en-GB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1400" dirty="0" err="1"/>
              <a:t>Olakšava</a:t>
            </a:r>
            <a:r>
              <a:rPr lang="en-GB" sz="1400" dirty="0"/>
              <a:t> </a:t>
            </a:r>
            <a:r>
              <a:rPr lang="en-GB" sz="1400" dirty="0" err="1"/>
              <a:t>razvojni</a:t>
            </a:r>
            <a:r>
              <a:rPr lang="en-GB" sz="1400" dirty="0"/>
              <a:t> </a:t>
            </a:r>
            <a:r>
              <a:rPr lang="en-GB" sz="1400" dirty="0" err="1"/>
              <a:t>ciklus</a:t>
            </a:r>
            <a:r>
              <a:rPr lang="en-GB" sz="1400" dirty="0"/>
              <a:t> </a:t>
            </a:r>
            <a:r>
              <a:rPr lang="en-GB" sz="1400" dirty="0" err="1"/>
              <a:t>omogućavajući</a:t>
            </a:r>
            <a:r>
              <a:rPr lang="en-GB" sz="1400" dirty="0"/>
              <a:t> </a:t>
            </a:r>
            <a:r>
              <a:rPr lang="en-GB" sz="1400" dirty="0" err="1"/>
              <a:t>programerima</a:t>
            </a:r>
            <a:r>
              <a:rPr lang="en-GB" sz="1400" dirty="0"/>
              <a:t> da </a:t>
            </a:r>
            <a:r>
              <a:rPr lang="en-GB" sz="1400" dirty="0" err="1"/>
              <a:t>rade</a:t>
            </a:r>
            <a:r>
              <a:rPr lang="en-GB" sz="1400" dirty="0"/>
              <a:t> u </a:t>
            </a:r>
            <a:r>
              <a:rPr lang="en-GB" sz="1400" dirty="0" err="1"/>
              <a:t>standardizovanim</a:t>
            </a:r>
            <a:r>
              <a:rPr lang="en-GB" sz="1400" dirty="0"/>
              <a:t> </a:t>
            </a:r>
            <a:r>
              <a:rPr lang="en-GB" sz="1400" dirty="0" err="1"/>
              <a:t>okruženjima</a:t>
            </a:r>
            <a:r>
              <a:rPr lang="en-GB" sz="1400" dirty="0"/>
              <a:t> </a:t>
            </a:r>
            <a:r>
              <a:rPr lang="en-GB" sz="1400" dirty="0" err="1"/>
              <a:t>pomoću</a:t>
            </a:r>
            <a:r>
              <a:rPr lang="en-GB" sz="1400" dirty="0"/>
              <a:t> </a:t>
            </a:r>
            <a:r>
              <a:rPr lang="en-GB" sz="1400" dirty="0" err="1"/>
              <a:t>lokalnih</a:t>
            </a:r>
            <a:r>
              <a:rPr lang="en-GB" sz="1400" dirty="0"/>
              <a:t> </a:t>
            </a:r>
            <a:r>
              <a:rPr lang="en-GB" sz="1400" dirty="0" err="1"/>
              <a:t>kontejnera</a:t>
            </a:r>
            <a:r>
              <a:rPr lang="en-GB" sz="1400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0080" y="2278905"/>
            <a:ext cx="3291840" cy="823912"/>
          </a:xfrm>
        </p:spPr>
        <p:txBody>
          <a:bodyPr>
            <a:noAutofit/>
          </a:bodyPr>
          <a:lstStyle/>
          <a:p>
            <a:r>
              <a:rPr lang="en-GB" sz="1600" dirty="0" err="1"/>
              <a:t>Prilagodljivo</a:t>
            </a:r>
            <a:r>
              <a:rPr lang="en-GB" sz="1600" dirty="0"/>
              <a:t> </a:t>
            </a:r>
            <a:r>
              <a:rPr lang="en-GB" sz="1600" dirty="0" err="1"/>
              <a:t>implementiranje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dinamičko</a:t>
            </a:r>
            <a:r>
              <a:rPr lang="en-GB" sz="1600" dirty="0"/>
              <a:t> </a:t>
            </a:r>
            <a:r>
              <a:rPr lang="en-GB" sz="1600" dirty="0" err="1"/>
              <a:t>skaliranje</a:t>
            </a:r>
            <a:endParaRPr lang="en-GB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08264" y="3203687"/>
            <a:ext cx="3291840" cy="2968511"/>
          </a:xfrm>
        </p:spPr>
        <p:txBody>
          <a:bodyPr>
            <a:normAutofit/>
          </a:bodyPr>
          <a:lstStyle/>
          <a:p>
            <a:pPr algn="just"/>
            <a:r>
              <a:rPr lang="en-GB" sz="1400" dirty="0" err="1"/>
              <a:t>Dockerova</a:t>
            </a:r>
            <a:r>
              <a:rPr lang="en-GB" sz="1400" dirty="0"/>
              <a:t> </a:t>
            </a:r>
            <a:r>
              <a:rPr lang="en-GB" sz="1400" dirty="0" err="1"/>
              <a:t>platforma</a:t>
            </a:r>
            <a:r>
              <a:rPr lang="en-GB" sz="1400" dirty="0"/>
              <a:t> </a:t>
            </a:r>
            <a:r>
              <a:rPr lang="en-GB" sz="1400" dirty="0" err="1"/>
              <a:t>bazirana</a:t>
            </a:r>
            <a:r>
              <a:rPr lang="en-GB" sz="1400" dirty="0"/>
              <a:t> </a:t>
            </a:r>
            <a:r>
              <a:rPr lang="en-GB" sz="1400" dirty="0" err="1"/>
              <a:t>na</a:t>
            </a:r>
            <a:r>
              <a:rPr lang="en-GB" sz="1400" dirty="0"/>
              <a:t> </a:t>
            </a:r>
            <a:r>
              <a:rPr lang="en-GB" sz="1400" dirty="0" err="1"/>
              <a:t>kontejnerima</a:t>
            </a:r>
            <a:r>
              <a:rPr lang="en-GB" sz="1400" dirty="0"/>
              <a:t> </a:t>
            </a:r>
            <a:r>
              <a:rPr lang="en-GB" sz="1400" dirty="0" err="1"/>
              <a:t>omogućava</a:t>
            </a:r>
            <a:r>
              <a:rPr lang="en-GB" sz="1400" dirty="0"/>
              <a:t> </a:t>
            </a:r>
            <a:r>
              <a:rPr lang="en-GB" sz="1400" dirty="0" err="1"/>
              <a:t>visoko</a:t>
            </a:r>
            <a:r>
              <a:rPr lang="en-GB" sz="1400" dirty="0"/>
              <a:t> </a:t>
            </a:r>
            <a:r>
              <a:rPr lang="en-GB" sz="1400" dirty="0" err="1"/>
              <a:t>prenosiva</a:t>
            </a:r>
            <a:r>
              <a:rPr lang="en-GB" sz="1400" dirty="0"/>
              <a:t> </a:t>
            </a:r>
            <a:r>
              <a:rPr lang="en-GB" sz="1400" dirty="0" err="1"/>
              <a:t>radna</a:t>
            </a:r>
            <a:r>
              <a:rPr lang="en-GB" sz="1400" dirty="0"/>
              <a:t> </a:t>
            </a:r>
            <a:r>
              <a:rPr lang="en-GB" sz="1400" dirty="0" err="1"/>
              <a:t>opterećenja</a:t>
            </a:r>
            <a:r>
              <a:rPr lang="en-GB" sz="1400" dirty="0"/>
              <a:t>, </a:t>
            </a:r>
            <a:r>
              <a:rPr lang="en-GB" sz="1400" dirty="0" err="1"/>
              <a:t>pružajući</a:t>
            </a:r>
            <a:r>
              <a:rPr lang="en-GB" sz="1400" dirty="0"/>
              <a:t> </a:t>
            </a:r>
            <a:r>
              <a:rPr lang="en-GB" sz="1400" dirty="0" err="1"/>
              <a:t>mogućnost</a:t>
            </a:r>
            <a:r>
              <a:rPr lang="en-GB" sz="1400" dirty="0"/>
              <a:t> </a:t>
            </a:r>
            <a:r>
              <a:rPr lang="en-GB" sz="1400" dirty="0" err="1"/>
              <a:t>izvršavanja</a:t>
            </a:r>
            <a:r>
              <a:rPr lang="en-GB" sz="1400" dirty="0"/>
              <a:t> </a:t>
            </a:r>
            <a:r>
              <a:rPr lang="en-GB" sz="1400" dirty="0" err="1"/>
              <a:t>Docker</a:t>
            </a:r>
            <a:r>
              <a:rPr lang="en-GB" sz="1400" dirty="0"/>
              <a:t> </a:t>
            </a:r>
            <a:r>
              <a:rPr lang="en-GB" sz="1400" dirty="0" err="1"/>
              <a:t>kontejnera</a:t>
            </a:r>
            <a:r>
              <a:rPr lang="en-GB" sz="1400" dirty="0"/>
              <a:t> </a:t>
            </a:r>
            <a:r>
              <a:rPr lang="en-GB" sz="1400" dirty="0" err="1"/>
              <a:t>na</a:t>
            </a:r>
            <a:r>
              <a:rPr lang="en-GB" sz="1400" dirty="0"/>
              <a:t> </a:t>
            </a:r>
            <a:r>
              <a:rPr lang="en-GB" sz="1400" dirty="0" err="1"/>
              <a:t>različitim</a:t>
            </a:r>
            <a:r>
              <a:rPr lang="en-GB" sz="1400" dirty="0"/>
              <a:t> </a:t>
            </a:r>
            <a:r>
              <a:rPr lang="en-GB" sz="1400" dirty="0" err="1"/>
              <a:t>mestima</a:t>
            </a:r>
            <a:endParaRPr lang="en-GB" sz="1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40496" y="2202346"/>
            <a:ext cx="3291840" cy="823912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 </a:t>
            </a:r>
          </a:p>
          <a:p>
            <a:r>
              <a:rPr lang="en-GB" sz="3300" dirty="0" err="1"/>
              <a:t>Izvršavanje</a:t>
            </a:r>
            <a:r>
              <a:rPr lang="en-GB" sz="3300" dirty="0"/>
              <a:t> </a:t>
            </a:r>
            <a:r>
              <a:rPr lang="en-GB" sz="3300" dirty="0" err="1"/>
              <a:t>većeg</a:t>
            </a:r>
            <a:r>
              <a:rPr lang="en-GB" sz="3300" dirty="0"/>
              <a:t> </a:t>
            </a:r>
            <a:r>
              <a:rPr lang="en-GB" sz="3300" dirty="0" err="1"/>
              <a:t>broja</a:t>
            </a:r>
            <a:r>
              <a:rPr lang="en-GB" sz="3300" dirty="0"/>
              <a:t> </a:t>
            </a:r>
            <a:r>
              <a:rPr lang="en-GB" sz="3300" dirty="0" err="1"/>
              <a:t>radnih</a:t>
            </a:r>
            <a:r>
              <a:rPr lang="en-GB" sz="3300" dirty="0"/>
              <a:t> </a:t>
            </a:r>
            <a:r>
              <a:rPr lang="en-GB" sz="3300" dirty="0" err="1"/>
              <a:t>opterećenja</a:t>
            </a:r>
            <a:r>
              <a:rPr lang="en-GB" sz="3300" dirty="0"/>
              <a:t> </a:t>
            </a:r>
            <a:r>
              <a:rPr lang="en-GB" sz="3300" dirty="0" err="1"/>
              <a:t>na</a:t>
            </a:r>
            <a:r>
              <a:rPr lang="en-GB" sz="3300" dirty="0"/>
              <a:t> </a:t>
            </a:r>
            <a:r>
              <a:rPr lang="en-GB" sz="3300" dirty="0" err="1"/>
              <a:t>istom</a:t>
            </a:r>
            <a:r>
              <a:rPr lang="en-GB" sz="3300" dirty="0"/>
              <a:t> </a:t>
            </a:r>
            <a:r>
              <a:rPr lang="en-GB" sz="3300" dirty="0" err="1"/>
              <a:t>hardveru</a:t>
            </a:r>
            <a:r>
              <a:rPr lang="en-GB" sz="3300" dirty="0"/>
              <a:t>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1400" dirty="0" err="1"/>
              <a:t>Docker</a:t>
            </a:r>
            <a:r>
              <a:rPr lang="en-GB" sz="1400" dirty="0"/>
              <a:t> je lagan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brz</a:t>
            </a:r>
            <a:r>
              <a:rPr lang="en-GB" sz="1400" dirty="0"/>
              <a:t>. </a:t>
            </a:r>
            <a:r>
              <a:rPr lang="en-GB" sz="1400" dirty="0" err="1"/>
              <a:t>Pruža</a:t>
            </a:r>
            <a:r>
              <a:rPr lang="en-GB" sz="1400" dirty="0"/>
              <a:t> </a:t>
            </a:r>
            <a:r>
              <a:rPr lang="en-GB" sz="1400" dirty="0" err="1"/>
              <a:t>održivu</a:t>
            </a:r>
            <a:r>
              <a:rPr lang="en-GB" sz="1400" dirty="0"/>
              <a:t>, </a:t>
            </a:r>
            <a:r>
              <a:rPr lang="en-GB" sz="1400" dirty="0" err="1"/>
              <a:t>ekonomičnu</a:t>
            </a:r>
            <a:r>
              <a:rPr lang="en-GB" sz="1400" dirty="0"/>
              <a:t> </a:t>
            </a:r>
            <a:r>
              <a:rPr lang="en-GB" sz="1400" dirty="0" err="1"/>
              <a:t>alternativu</a:t>
            </a:r>
            <a:r>
              <a:rPr lang="en-GB" sz="1400" dirty="0"/>
              <a:t> </a:t>
            </a:r>
            <a:r>
              <a:rPr lang="en-GB" sz="1400" dirty="0" err="1"/>
              <a:t>virtuelnim</a:t>
            </a:r>
            <a:r>
              <a:rPr lang="en-GB" sz="1400" dirty="0"/>
              <a:t> </a:t>
            </a:r>
            <a:r>
              <a:rPr lang="en-GB" sz="1400" dirty="0" err="1"/>
              <a:t>mašinama</a:t>
            </a:r>
            <a:r>
              <a:rPr lang="en-GB" sz="1400" dirty="0"/>
              <a:t> </a:t>
            </a:r>
            <a:r>
              <a:rPr lang="en-GB" sz="1400" dirty="0" err="1"/>
              <a:t>zasnovanim</a:t>
            </a:r>
            <a:r>
              <a:rPr lang="en-GB" sz="1400" dirty="0"/>
              <a:t> </a:t>
            </a:r>
            <a:r>
              <a:rPr lang="en-GB" sz="1400" dirty="0" err="1"/>
              <a:t>na</a:t>
            </a:r>
            <a:r>
              <a:rPr lang="en-GB" sz="1400" dirty="0"/>
              <a:t> </a:t>
            </a:r>
            <a:r>
              <a:rPr lang="en-GB" sz="1400" dirty="0" err="1"/>
              <a:t>hipervizoru</a:t>
            </a:r>
            <a:endParaRPr lang="en-GB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6" y="4495617"/>
            <a:ext cx="2180560" cy="1560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84" y="4725186"/>
            <a:ext cx="2177770" cy="1996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32" y="4418084"/>
            <a:ext cx="4097562" cy="17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C934DB-CC85-34FB-E5DE-23E3E3A3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90" y="2612470"/>
            <a:ext cx="4093594" cy="3064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30CB8-148C-3EAE-EA0E-25539506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Docker u na</a:t>
            </a:r>
            <a:r>
              <a:rPr lang="sr-Latn-RS" b="1"/>
              <a:t>šoj aplikaciji?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59A26-5FFB-9CA9-3464-2DBFD8C1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97" y="2931686"/>
            <a:ext cx="6946193" cy="2655197"/>
          </a:xfrm>
        </p:spPr>
        <p:txBody>
          <a:bodyPr>
            <a:normAutofit/>
          </a:bodyPr>
          <a:lstStyle/>
          <a:p>
            <a:r>
              <a:rPr lang="sr-Latn-RS"/>
              <a:t>Docker kontejneri za baze podataka</a:t>
            </a:r>
          </a:p>
          <a:p>
            <a:r>
              <a:rPr lang="sr-Latn-RS"/>
              <a:t>Komunikacija aplikacije  sa kontejnerima</a:t>
            </a:r>
          </a:p>
          <a:p>
            <a:r>
              <a:rPr lang="sr-Latn-RS"/>
              <a:t>Čuvanje podataka</a:t>
            </a:r>
          </a:p>
          <a:p>
            <a:r>
              <a:rPr lang="sr-Latn-RS"/>
              <a:t>Pokretanje kontejnera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EB41-0AD3-7674-93D7-7B5469FF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4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E0E7-0F8B-D1A2-FA0E-0EECA4D4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D5B8A-DE62-93CC-DCC4-84384D66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6" y="3238053"/>
            <a:ext cx="6233032" cy="3567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387AC-691A-1C39-4ADE-0F8599F1E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039" y="52782"/>
            <a:ext cx="6153511" cy="3238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25D0D-9077-8C46-3822-6286DCDCB660}"/>
              </a:ext>
            </a:extLst>
          </p:cNvPr>
          <p:cNvSpPr txBox="1"/>
          <p:nvPr/>
        </p:nvSpPr>
        <p:spPr>
          <a:xfrm>
            <a:off x="1316334" y="1446907"/>
            <a:ext cx="303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/>
              <a:t>Docker </a:t>
            </a:r>
            <a:r>
              <a:rPr lang="sr-Latn-RS" sz="3200" b="1">
                <a:solidFill>
                  <a:schemeClr val="accent1"/>
                </a:solidFill>
              </a:rPr>
              <a:t>image</a:t>
            </a:r>
            <a:endParaRPr lang="en-US" sz="3200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4207-5E66-6058-8624-EC2ADF43B62E}"/>
              </a:ext>
            </a:extLst>
          </p:cNvPr>
          <p:cNvSpPr txBox="1"/>
          <p:nvPr/>
        </p:nvSpPr>
        <p:spPr>
          <a:xfrm>
            <a:off x="7505007" y="4688069"/>
            <a:ext cx="359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b="1"/>
              <a:t>Docker</a:t>
            </a:r>
            <a:r>
              <a:rPr lang="sr-Latn-RS" sz="3200" b="1">
                <a:solidFill>
                  <a:schemeClr val="accent1"/>
                </a:solidFill>
              </a:rPr>
              <a:t> container</a:t>
            </a:r>
            <a:endParaRPr lang="en-US" sz="32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57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FD643C-43D2-B7BB-2A1E-A15419A4E53F}"/>
              </a:ext>
            </a:extLst>
          </p:cNvPr>
          <p:cNvSpPr/>
          <p:nvPr/>
        </p:nvSpPr>
        <p:spPr>
          <a:xfrm>
            <a:off x="7218066" y="2567336"/>
            <a:ext cx="3958850" cy="219054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2F992A-FF03-3357-4824-2FA1EFA5CCFC}"/>
              </a:ext>
            </a:extLst>
          </p:cNvPr>
          <p:cNvSpPr/>
          <p:nvPr/>
        </p:nvSpPr>
        <p:spPr>
          <a:xfrm>
            <a:off x="1015084" y="2571959"/>
            <a:ext cx="3958850" cy="219054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AA0B-65A5-E80B-188A-A5340262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633464"/>
            <a:ext cx="10168128" cy="1179576"/>
          </a:xfrm>
        </p:spPr>
        <p:txBody>
          <a:bodyPr/>
          <a:lstStyle/>
          <a:p>
            <a:pPr algn="ctr"/>
            <a:r>
              <a:rPr lang="en-US" sz="4000" b="1" kern="0">
                <a:solidFill>
                  <a:schemeClr val="accent1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b="1" kern="0"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ort</a:t>
            </a:r>
            <a:r>
              <a:rPr lang="en-US" sz="4000" b="1" kern="0">
                <a:solidFill>
                  <a:schemeClr val="accent1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sz="4000" b="1" kern="0"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apping</a:t>
            </a:r>
            <a:r>
              <a:rPr lang="sr-Latn-RS" sz="4000" b="1" kern="0">
                <a:solidFill>
                  <a:schemeClr val="accent1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sr-Latn-RS" sz="4000" b="1" kern="0"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r-Latn-RS" sz="4000" b="1" kern="0">
                <a:solidFill>
                  <a:schemeClr val="accent1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000" b="1" kern="0">
                <a:solidFill>
                  <a:schemeClr val="accent1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4000" b="1" kern="0"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olumes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613F6-D92B-45B9-46A6-0C25A5EFD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543" y="2709887"/>
            <a:ext cx="3767931" cy="204799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Kada </a:t>
            </a:r>
            <a:r>
              <a:rPr lang="sr-Latn-R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pokreće kontejner, mo</a:t>
            </a:r>
            <a:r>
              <a:rPr lang="sr-Latn-R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gu se</a:t>
            </a:r>
            <a:r>
              <a:rPr lang="en-U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 mapirati portov</a:t>
            </a:r>
            <a:r>
              <a:rPr lang="sr-Latn-R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 na domaćinu na portove unutar kontejnera. Ovo omogućava komunikaciju </a:t>
            </a:r>
            <a:r>
              <a:rPr lang="sr-Latn-R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aplikacije </a:t>
            </a:r>
            <a:r>
              <a:rPr lang="en-US" sz="2000" kern="0">
                <a:solidFill>
                  <a:srgbClr val="252525"/>
                </a:solidFill>
                <a:effectLst/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sa bazom podataka preko mreže.</a:t>
            </a:r>
            <a:endParaRPr lang="sr-Latn-RS" sz="2000" kern="0">
              <a:solidFill>
                <a:srgbClr val="252525"/>
              </a:solidFill>
              <a:effectLst/>
              <a:latin typeface="Avenir Next LT Pro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kern="100">
              <a:solidFill>
                <a:srgbClr val="252525"/>
              </a:solidFill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3200">
              <a:latin typeface="Avenir Next LT Pro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465C-CFD3-7E70-3CF1-6B165EDD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12986-54F5-1B31-72C9-00CB28C57BC7}"/>
              </a:ext>
            </a:extLst>
          </p:cNvPr>
          <p:cNvSpPr txBox="1">
            <a:spLocks/>
          </p:cNvSpPr>
          <p:nvPr/>
        </p:nvSpPr>
        <p:spPr>
          <a:xfrm>
            <a:off x="7218066" y="2654638"/>
            <a:ext cx="3958849" cy="219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kern="0">
                <a:solidFill>
                  <a:srgbClr val="252525"/>
                </a:solidFill>
                <a:latin typeface="Avenir Next LT Pro (Body)"/>
                <a:ea typeface="Times New Roman" panose="02020603050405020304" pitchFamily="18" charset="0"/>
                <a:cs typeface="Times New Roman" panose="02020603050405020304" pitchFamily="18" charset="0"/>
              </a:rPr>
              <a:t>Docker Volumes omogućava čuvanje podataka između pokretanja i zaustavljanja kontejnera. Kada kontejner prestane sa radom, podaci ostaju sačuvani u volumenu.</a:t>
            </a:r>
            <a:endParaRPr lang="en-US" sz="2000" kern="100">
              <a:solidFill>
                <a:srgbClr val="252525"/>
              </a:solidFill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kern="100">
              <a:solidFill>
                <a:srgbClr val="252525"/>
              </a:solidFill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3200">
              <a:latin typeface="Avenir Next LT Pro (Body)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1D90AB-910C-8999-BF3C-91D4035DDB99}"/>
              </a:ext>
            </a:extLst>
          </p:cNvPr>
          <p:cNvCxnSpPr>
            <a:cxnSpLocks/>
          </p:cNvCxnSpPr>
          <p:nvPr/>
        </p:nvCxnSpPr>
        <p:spPr>
          <a:xfrm flipH="1">
            <a:off x="3617407" y="1577591"/>
            <a:ext cx="713433" cy="942567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697EBE-FB3F-21BA-7F73-C145F8FBEA90}"/>
              </a:ext>
            </a:extLst>
          </p:cNvPr>
          <p:cNvCxnSpPr>
            <a:cxnSpLocks/>
          </p:cNvCxnSpPr>
          <p:nvPr/>
        </p:nvCxnSpPr>
        <p:spPr>
          <a:xfrm>
            <a:off x="8530449" y="1579818"/>
            <a:ext cx="778745" cy="94774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8E454BF-DD36-86FF-6454-87B0F728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4" y="4814302"/>
            <a:ext cx="3958850" cy="1976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F9609-4C8C-2367-9D31-EC96041D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42" y="4797652"/>
            <a:ext cx="2434096" cy="18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0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49DBDE-E570-6744-0B8C-5EC2EDE70C1B}"/>
              </a:ext>
            </a:extLst>
          </p:cNvPr>
          <p:cNvSpPr/>
          <p:nvPr/>
        </p:nvSpPr>
        <p:spPr>
          <a:xfrm>
            <a:off x="931549" y="2163544"/>
            <a:ext cx="10229222" cy="36991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AFF02-E217-4D93-264E-CE06A0F2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72" y="563890"/>
            <a:ext cx="10168128" cy="1179576"/>
          </a:xfrm>
        </p:spPr>
        <p:txBody>
          <a:bodyPr/>
          <a:lstStyle/>
          <a:p>
            <a:r>
              <a:rPr lang="sr-Latn-RS"/>
              <a:t>Primer pokretanja kontejnera za Neo4J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2BE3-356F-6D1D-E057-B7C113733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09" y="2163544"/>
            <a:ext cx="10328902" cy="59028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accent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docker run </a:t>
            </a:r>
            <a:r>
              <a:rPr lang="en-US" sz="1800" b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–p</a:t>
            </a:r>
            <a:r>
              <a:rPr lang="sr-Latn-RS" sz="1800" b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solidFill>
                  <a:schemeClr val="accent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7474:7474 -p:7687:7687 </a:t>
            </a:r>
            <a:r>
              <a:rPr lang="en-US" sz="1800" b="1">
                <a:solidFill>
                  <a:schemeClr val="accent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-d</a:t>
            </a:r>
            <a:r>
              <a:rPr lang="en-US" sz="1800" b="1">
                <a:solidFill>
                  <a:srgbClr val="172B4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--env NEO4J_AUTH=neo4j/mysecretpassword </a:t>
            </a:r>
            <a:r>
              <a:rPr lang="en-US" sz="1800" b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neo4j</a:t>
            </a:r>
            <a:endParaRPr lang="sr-Latn-RS" sz="1800" b="1">
              <a:solidFill>
                <a:srgbClr val="0070C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algn="ctr"/>
            <a:endParaRPr lang="en-US" sz="1800" b="1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4A6E-02F6-48B7-0906-85999B62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F77448-7A52-D899-39DE-7C88E3EF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43" y="2753831"/>
            <a:ext cx="6567494" cy="37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0A3A-725F-76DB-77D2-CC41755F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sr-Latn-RS" sz="7200"/>
              <a:t>Demonstracija </a:t>
            </a:r>
            <a:br>
              <a:rPr lang="sr-Latn-RS" sz="7200"/>
            </a:br>
            <a:r>
              <a:rPr lang="sr-Latn-RS" sz="7200"/>
              <a:t>rada aplikacije</a:t>
            </a:r>
            <a:endParaRPr lang="en-US" sz="7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F4F71-5947-2020-FB4B-A5AE577A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545" y="2314922"/>
            <a:ext cx="2228156" cy="22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EDD8-34C7-F620-8BA7-2B9B9272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>
                <a:solidFill>
                  <a:srgbClr val="FFC000"/>
                </a:solidFill>
              </a:rPr>
              <a:t>Za šta se koristi Express.js?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D90B-9697-3D1F-B608-F43E9B3CC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263" y="2144283"/>
            <a:ext cx="6057802" cy="874799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S</a:t>
            </a:r>
            <a:r>
              <a:rPr lang="en-US" sz="3600"/>
              <a:t>ingle-</a:t>
            </a:r>
            <a:r>
              <a:rPr lang="en-US" sz="3600">
                <a:solidFill>
                  <a:schemeClr val="accent1"/>
                </a:solidFill>
              </a:rPr>
              <a:t>P</a:t>
            </a:r>
            <a:r>
              <a:rPr lang="en-US" sz="3600"/>
              <a:t>age </a:t>
            </a:r>
            <a:r>
              <a:rPr lang="en-US" sz="3600">
                <a:solidFill>
                  <a:schemeClr val="accent1"/>
                </a:solidFill>
              </a:rPr>
              <a:t>A</a:t>
            </a:r>
            <a:r>
              <a:rPr lang="en-US" sz="3600"/>
              <a:t>pplications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AC93F0-6986-EF67-7C34-8B8425299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296" y="3429001"/>
            <a:ext cx="3777967" cy="262939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44E2B-654B-3D33-A697-C51F0B26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FC6491F-5947-6A95-7208-4B6BCFBBD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91943" y="3871237"/>
            <a:ext cx="4583655" cy="206951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avremeni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pristup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razvoju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aplikacija</a:t>
            </a:r>
            <a:endParaRPr lang="en-US" sz="1800" dirty="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je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odličan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okvir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za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izgradnju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API-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ja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koji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povezuje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ove</a:t>
            </a:r>
            <a:r>
              <a:rPr lang="en-US" sz="1800" dirty="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SPA aplikacije </a:t>
            </a:r>
            <a:r>
              <a:rPr lang="sr-Latn-R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dosledno pru</a:t>
            </a:r>
            <a:r>
              <a:rPr lang="sr-Latn-R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ža podatke</a:t>
            </a:r>
            <a:endParaRPr lang="en-US" sz="1800" dirty="0">
              <a:solidFill>
                <a:srgbClr val="252525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Fluidnost, skalabilnost, brzina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F7C26-A45D-5993-1593-8F7A758E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373" y="2152308"/>
            <a:ext cx="2134331" cy="12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BBF1-27F6-76B6-83C8-19C8A13AB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022" y="3330046"/>
            <a:ext cx="1233487" cy="923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1F1A7-B673-4202-6CD6-B0133A99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515" y="3272482"/>
            <a:ext cx="1809413" cy="822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92638-331E-07E5-D565-B64ADC4B4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4751" y="4374156"/>
            <a:ext cx="822953" cy="82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1496A-A641-32F2-C7DF-8C48D4386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373" y="4374155"/>
            <a:ext cx="822954" cy="8229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594C97-8842-6C2D-5F6C-7BA177724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515" y="5348271"/>
            <a:ext cx="974077" cy="96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6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FA18-3E65-7869-6566-4A0480BA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1"/>
            <a:ext cx="4843707" cy="1832159"/>
          </a:xfrm>
        </p:spPr>
        <p:txBody>
          <a:bodyPr>
            <a:noAutofit/>
          </a:bodyPr>
          <a:lstStyle/>
          <a:p>
            <a:r>
              <a:rPr lang="en-US" sz="3200" b="1" i="0">
                <a:effectLst/>
              </a:rPr>
              <a:t>Real-Time Collaboration Tools</a:t>
            </a:r>
            <a:br>
              <a:rPr lang="en-US" sz="3200" b="1" i="0">
                <a:effectLst/>
              </a:rPr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220E7-4C97-88BD-8E85-C14F4F40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0573" cy="962340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se koristi za razvoj alata i</a:t>
            </a:r>
            <a:r>
              <a:rPr lang="en-US">
                <a:solidFill>
                  <a:srgbClr val="252525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252525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aplikacija u realnom vremenu poput chat aplikacija i upravljačkih panela,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16AE-7368-45F2-9AC5-0894C91B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B49F68-9CEE-DE09-2357-DA4D1B79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318525"/>
            <a:ext cx="3670042" cy="2752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A48DBF-F05D-2C74-A481-A804FFCE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04" y="1078991"/>
            <a:ext cx="3148036" cy="1677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62559-DD38-36FE-D8B6-0A88F34B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01" y="4318189"/>
            <a:ext cx="2090153" cy="1130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B92AD-D631-3AB8-EE56-0719C42E3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964" y="4318188"/>
            <a:ext cx="2493614" cy="113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12E55-D6E3-930D-1EF2-AFBE716B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030" y="5599147"/>
            <a:ext cx="2811066" cy="8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ECAB-E619-D5E3-21E6-1E63430F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i="0">
                <a:effectLst/>
              </a:rPr>
              <a:t>Streaming Applications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5D8D-59F9-1445-DC80-DB1C5C84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Express.js je odličan izbor za izgradnju aplikacije za strimovanje u realnom vremenu.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Sposobnost za efikasno upravljanje velikim količinama podataka koji se neprekidno prenose.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ruža robusnost i prilagodljivost, čineći ga optimalnim za razvoj velikih i skalabilnih aplikacija za strimovanje.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2F77D-10B8-AFFE-A89A-F409B8B6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535F984-58A5-B611-9618-FF86C4080B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13" b="4913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FE9AB8-E384-D62B-F2DE-41E8D166B4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122" r="14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534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4C12-8B58-D537-512A-275A67FB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>
                <a:effectLst/>
              </a:rPr>
              <a:t>Fintech Applications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0136-394B-2B7F-4C1B-C4450844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1145814"/>
          </a:xfrm>
        </p:spPr>
        <p:txBody>
          <a:bodyPr>
            <a:normAutofit/>
          </a:bodyPr>
          <a:lstStyle/>
          <a:p>
            <a:pPr marL="342900" lvl="0" indent="-342900" algn="just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>
                <a:effectLst/>
                <a:latin typeface="Raleway" pitchFamily="2" charset="0"/>
                <a:ea typeface="Times New Roman" panose="02020603050405020304" pitchFamily="18" charset="0"/>
              </a:rPr>
              <a:t>Express.js je pogodan za izgradnju fintech aplikacije sa velikim brojem korisnika i značajnim obimom transakcija.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9AEB-4E60-BCE0-9EB1-B931159C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769115-61FE-419C-4C08-9F1577C9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22" y="2758420"/>
            <a:ext cx="3883283" cy="3597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4DDB90-9D1A-6D02-2D76-84EB9880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" y="407878"/>
            <a:ext cx="3540425" cy="2363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D7EB9-EE4D-94D4-071D-E25C4E59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893" y="4557385"/>
            <a:ext cx="2818092" cy="1878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873F3-D030-EB92-0903-C267A82D6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067" y="4729027"/>
            <a:ext cx="1556193" cy="1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5F5122-8AEC-C8A2-D32B-A36FCCC33882}"/>
              </a:ext>
            </a:extLst>
          </p:cNvPr>
          <p:cNvSpPr/>
          <p:nvPr/>
        </p:nvSpPr>
        <p:spPr>
          <a:xfrm>
            <a:off x="9106117" y="2446833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78D5EB-AC19-FFDF-C632-A77EA1901C03}"/>
              </a:ext>
            </a:extLst>
          </p:cNvPr>
          <p:cNvSpPr/>
          <p:nvPr/>
        </p:nvSpPr>
        <p:spPr>
          <a:xfrm>
            <a:off x="5219917" y="2476695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10A520-37B9-6EEF-CEEF-EF34723BBB73}"/>
              </a:ext>
            </a:extLst>
          </p:cNvPr>
          <p:cNvSpPr/>
          <p:nvPr/>
        </p:nvSpPr>
        <p:spPr>
          <a:xfrm>
            <a:off x="1287624" y="2476695"/>
            <a:ext cx="1959429" cy="615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EDCCA-A30C-43B4-B34D-2D090542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solidFill>
                  <a:srgbClr val="FFC000"/>
                </a:solidFill>
              </a:rPr>
              <a:t>Zašto baš Express – za našu aplikaciju?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64933-BE07-0E1A-E018-20B72D9E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063" y="2501608"/>
            <a:ext cx="1776549" cy="510311"/>
          </a:xfrm>
        </p:spPr>
        <p:txBody>
          <a:bodyPr/>
          <a:lstStyle/>
          <a:p>
            <a:pPr algn="ctr"/>
            <a:r>
              <a:rPr lang="sr-Latn-RS" dirty="0"/>
              <a:t>Efikasnost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7389A0A-4350-4711-A653-1B66480DCE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2115" y="3340849"/>
            <a:ext cx="2719611" cy="2683510"/>
          </a:xfrm>
          <a:effectLst>
            <a:softEdge rad="63500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DFF5F-BBA3-AC11-A3EA-ADE33AFBB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19149" y="2583999"/>
            <a:ext cx="1360963" cy="40121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sr-Latn-RS"/>
              <a:t>Brzina</a:t>
            </a:r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FFC027C1-AAC0-E6AB-FC9D-C41B56A967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85717" y="3549151"/>
            <a:ext cx="3290888" cy="247387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A8013-F2CE-2157-0DB7-D43FCAF5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2E23CB-8A60-C42A-A201-EF6164FA1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328" y="2532874"/>
            <a:ext cx="2020639" cy="44373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sr-Latn-RS"/>
              <a:t>Skalabilnost</a:t>
            </a:r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5BC3E01-47D8-4A73-EBF4-416B0F02EE4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764841" y="3308848"/>
            <a:ext cx="2719611" cy="2714182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6920361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1933</TotalTime>
  <Words>1347</Words>
  <Application>Microsoft Office PowerPoint</Application>
  <PresentationFormat>Widescreen</PresentationFormat>
  <Paragraphs>225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Avenir Next LT Pro</vt:lpstr>
      <vt:lpstr>Avenir Next LT Pro (Body)</vt:lpstr>
      <vt:lpstr>Calibri</vt:lpstr>
      <vt:lpstr>Consolas</vt:lpstr>
      <vt:lpstr>Raleway</vt:lpstr>
      <vt:lpstr>Symbol</vt:lpstr>
      <vt:lpstr>Times New Roman</vt:lpstr>
      <vt:lpstr>Wingdings</vt:lpstr>
      <vt:lpstr>AccentBoxVTI</vt:lpstr>
      <vt:lpstr>Razvoj web aplikacije za upoznavanje kućnih ljubimaca</vt:lpstr>
      <vt:lpstr>Agenda</vt:lpstr>
      <vt:lpstr>Express</vt:lpstr>
      <vt:lpstr>Šta je Express.js?</vt:lpstr>
      <vt:lpstr>Za šta se koristi Express.js?</vt:lpstr>
      <vt:lpstr>Real-Time Collaboration Tools </vt:lpstr>
      <vt:lpstr>Streaming Applications</vt:lpstr>
      <vt:lpstr>Fintech Applications</vt:lpstr>
      <vt:lpstr>Zašto baš Express – za našu aplikaciju?</vt:lpstr>
      <vt:lpstr>NoSQL baze podataka</vt:lpstr>
      <vt:lpstr>Podržan od strane Google V8 Engine-a</vt:lpstr>
      <vt:lpstr>Moćan sistem rutiranja</vt:lpstr>
      <vt:lpstr>Podrška zajednice</vt:lpstr>
      <vt:lpstr>Middleware</vt:lpstr>
      <vt:lpstr>Kreiranje i pokretanje novog Express projekta</vt:lpstr>
      <vt:lpstr>Kako radi Express.js?</vt:lpstr>
      <vt:lpstr>React</vt:lpstr>
      <vt:lpstr>Šta je React ?</vt:lpstr>
      <vt:lpstr>Glavne karakteristike React tehnologije</vt:lpstr>
      <vt:lpstr>Glavne karakteristike React tehnologije</vt:lpstr>
      <vt:lpstr>React ekosistem</vt:lpstr>
      <vt:lpstr>Zašto baš React – za našu aplikaciju?</vt:lpstr>
      <vt:lpstr>React Hooks</vt:lpstr>
      <vt:lpstr>useState</vt:lpstr>
      <vt:lpstr>useEffect</vt:lpstr>
      <vt:lpstr>useRef</vt:lpstr>
      <vt:lpstr>useContext i useAuth</vt:lpstr>
      <vt:lpstr>useContext i useAuth</vt:lpstr>
      <vt:lpstr>React Router</vt:lpstr>
      <vt:lpstr>Rutiranje izmedju stranica</vt:lpstr>
      <vt:lpstr>PowerPoint Presentation</vt:lpstr>
      <vt:lpstr>PowerPoint Presentation</vt:lpstr>
      <vt:lpstr>useNavigate</vt:lpstr>
      <vt:lpstr>useNavigate</vt:lpstr>
      <vt:lpstr>useLocation, Outlet i Navigate</vt:lpstr>
      <vt:lpstr>Docker</vt:lpstr>
      <vt:lpstr>Šta je Docker ?</vt:lpstr>
      <vt:lpstr>Arhitektura Docker-a</vt:lpstr>
      <vt:lpstr>Docker objekti - Slike i kontejneri</vt:lpstr>
      <vt:lpstr>Zašto je dobro koristiti Docker?</vt:lpstr>
      <vt:lpstr>Docker u našoj aplikaciji?</vt:lpstr>
      <vt:lpstr>PowerPoint Presentation</vt:lpstr>
      <vt:lpstr>Port Mapping   i   Volumes</vt:lpstr>
      <vt:lpstr>Primer pokretanja kontejnera za Neo4J</vt:lpstr>
      <vt:lpstr>Demonstracija  rada aplikacije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web aplikacije za upoznavanje kućnih ljubimaca</dc:title>
  <dc:creator>Teodora Sekulic</dc:creator>
  <cp:lastModifiedBy>Teodora Sekulic</cp:lastModifiedBy>
  <cp:revision>159</cp:revision>
  <dcterms:created xsi:type="dcterms:W3CDTF">2024-01-05T13:37:39Z</dcterms:created>
  <dcterms:modified xsi:type="dcterms:W3CDTF">2024-01-13T14:57:00Z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